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0" r:id="rId2"/>
    <p:sldId id="257" r:id="rId3"/>
    <p:sldId id="263" r:id="rId4"/>
    <p:sldId id="295" r:id="rId5"/>
    <p:sldId id="287" r:id="rId6"/>
    <p:sldId id="281" r:id="rId7"/>
    <p:sldId id="282" r:id="rId8"/>
    <p:sldId id="283" r:id="rId9"/>
    <p:sldId id="296" r:id="rId10"/>
    <p:sldId id="284" r:id="rId11"/>
    <p:sldId id="286" r:id="rId12"/>
    <p:sldId id="261" r:id="rId13"/>
    <p:sldId id="265" r:id="rId14"/>
    <p:sldId id="289" r:id="rId15"/>
    <p:sldId id="259" r:id="rId16"/>
    <p:sldId id="274" r:id="rId17"/>
    <p:sldId id="275" r:id="rId18"/>
    <p:sldId id="276" r:id="rId19"/>
    <p:sldId id="277" r:id="rId20"/>
    <p:sldId id="291" r:id="rId21"/>
    <p:sldId id="290" r:id="rId22"/>
    <p:sldId id="292" r:id="rId23"/>
    <p:sldId id="293" r:id="rId24"/>
    <p:sldId id="294"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A34D2F-3623-4ECF-ADA7-1851C5ECD710}" type="doc">
      <dgm:prSet loTypeId="urn:microsoft.com/office/officeart/2005/8/layout/radial6" loCatId="cycle" qsTypeId="urn:microsoft.com/office/officeart/2005/8/quickstyle/simple1" qsCatId="simple" csTypeId="urn:microsoft.com/office/officeart/2005/8/colors/accent2_1" csCatId="accent2" phldr="1"/>
      <dgm:spPr/>
      <dgm:t>
        <a:bodyPr/>
        <a:lstStyle/>
        <a:p>
          <a:endParaRPr lang="en-IN"/>
        </a:p>
      </dgm:t>
    </dgm:pt>
    <dgm:pt modelId="{E03AFE59-4998-4A74-9201-FF7B4B0C9677}">
      <dgm:prSet phldrT="[Text]"/>
      <dgm:spPr/>
      <dgm:t>
        <a:bodyPr/>
        <a:lstStyle/>
        <a:p>
          <a:r>
            <a:rPr lang="en-US" b="1" dirty="0" err="1" smtClean="0"/>
            <a:t>Kaliyuva</a:t>
          </a:r>
          <a:r>
            <a:rPr lang="en-US" b="1" dirty="0" smtClean="0"/>
            <a:t> Mane</a:t>
          </a:r>
          <a:endParaRPr lang="en-IN" b="1" dirty="0"/>
        </a:p>
      </dgm:t>
    </dgm:pt>
    <dgm:pt modelId="{F8FD2E06-CE57-43C6-A209-540A46EDA1A2}" type="parTrans" cxnId="{3C1DFB85-22E7-48A0-BDA8-4AA207325C2A}">
      <dgm:prSet/>
      <dgm:spPr/>
      <dgm:t>
        <a:bodyPr/>
        <a:lstStyle/>
        <a:p>
          <a:endParaRPr lang="en-IN"/>
        </a:p>
      </dgm:t>
    </dgm:pt>
    <dgm:pt modelId="{59DB9AE9-6DDF-4161-BFDB-83F6E40C2759}" type="sibTrans" cxnId="{3C1DFB85-22E7-48A0-BDA8-4AA207325C2A}">
      <dgm:prSet/>
      <dgm:spPr/>
      <dgm:t>
        <a:bodyPr/>
        <a:lstStyle/>
        <a:p>
          <a:endParaRPr lang="en-IN"/>
        </a:p>
      </dgm:t>
    </dgm:pt>
    <dgm:pt modelId="{95183CB8-25A9-485B-83C6-900289279D0B}">
      <dgm:prSet phldrT="[Text]"/>
      <dgm:spPr/>
      <dgm:t>
        <a:bodyPr/>
        <a:lstStyle/>
        <a:p>
          <a:r>
            <a:rPr lang="en-US" b="1" dirty="0" smtClean="0"/>
            <a:t>Love, Care &amp; Empathy</a:t>
          </a:r>
          <a:endParaRPr lang="en-IN" b="1" dirty="0"/>
        </a:p>
      </dgm:t>
    </dgm:pt>
    <dgm:pt modelId="{9154C2D2-1272-4578-875C-8E5D518DB5E0}" type="parTrans" cxnId="{5D2AD775-BD42-4928-A493-7E6F62AE508C}">
      <dgm:prSet/>
      <dgm:spPr/>
      <dgm:t>
        <a:bodyPr/>
        <a:lstStyle/>
        <a:p>
          <a:endParaRPr lang="en-IN"/>
        </a:p>
      </dgm:t>
    </dgm:pt>
    <dgm:pt modelId="{D21B3196-495D-46BD-B677-6169D2FC3D4C}" type="sibTrans" cxnId="{5D2AD775-BD42-4928-A493-7E6F62AE508C}">
      <dgm:prSet/>
      <dgm:spPr/>
      <dgm:t>
        <a:bodyPr/>
        <a:lstStyle/>
        <a:p>
          <a:endParaRPr lang="en-IN"/>
        </a:p>
      </dgm:t>
    </dgm:pt>
    <dgm:pt modelId="{2CE81A8F-3B53-443D-B26B-9B260038C460}">
      <dgm:prSet phldrT="[Text]"/>
      <dgm:spPr/>
      <dgm:t>
        <a:bodyPr/>
        <a:lstStyle/>
        <a:p>
          <a:r>
            <a:rPr lang="en-US" b="1" dirty="0" smtClean="0"/>
            <a:t>Innovation</a:t>
          </a:r>
          <a:endParaRPr lang="en-IN" b="1" dirty="0"/>
        </a:p>
      </dgm:t>
    </dgm:pt>
    <dgm:pt modelId="{3C54C8DB-8857-4472-A2A4-C1D74BF2348C}" type="parTrans" cxnId="{1D25C4C8-C339-4665-8D11-97A7B61F8169}">
      <dgm:prSet/>
      <dgm:spPr/>
      <dgm:t>
        <a:bodyPr/>
        <a:lstStyle/>
        <a:p>
          <a:endParaRPr lang="en-IN"/>
        </a:p>
      </dgm:t>
    </dgm:pt>
    <dgm:pt modelId="{DC97273C-2A2D-47ED-89D9-77D7CF4351F8}" type="sibTrans" cxnId="{1D25C4C8-C339-4665-8D11-97A7B61F8169}">
      <dgm:prSet/>
      <dgm:spPr/>
      <dgm:t>
        <a:bodyPr/>
        <a:lstStyle/>
        <a:p>
          <a:endParaRPr lang="en-IN"/>
        </a:p>
      </dgm:t>
    </dgm:pt>
    <dgm:pt modelId="{2CFAF343-F195-433F-95F9-659663278451}">
      <dgm:prSet phldrT="[Text]"/>
      <dgm:spPr/>
      <dgm:t>
        <a:bodyPr/>
        <a:lstStyle/>
        <a:p>
          <a:r>
            <a:rPr lang="en-US" b="1" dirty="0" smtClean="0"/>
            <a:t>Child-centricity</a:t>
          </a:r>
          <a:endParaRPr lang="en-IN" b="1" dirty="0"/>
        </a:p>
      </dgm:t>
    </dgm:pt>
    <dgm:pt modelId="{FE860362-0539-4007-AFE1-8FF156F80B15}" type="parTrans" cxnId="{22CAB338-9075-4286-92AD-746CD24AB259}">
      <dgm:prSet/>
      <dgm:spPr/>
      <dgm:t>
        <a:bodyPr/>
        <a:lstStyle/>
        <a:p>
          <a:endParaRPr lang="en-IN"/>
        </a:p>
      </dgm:t>
    </dgm:pt>
    <dgm:pt modelId="{BD3E84B4-30A7-41B0-959C-8B03BD05120E}" type="sibTrans" cxnId="{22CAB338-9075-4286-92AD-746CD24AB259}">
      <dgm:prSet/>
      <dgm:spPr/>
      <dgm:t>
        <a:bodyPr/>
        <a:lstStyle/>
        <a:p>
          <a:endParaRPr lang="en-IN"/>
        </a:p>
      </dgm:t>
    </dgm:pt>
    <dgm:pt modelId="{6D1ADE3B-3665-4C72-97B9-C71CC23A89F1}">
      <dgm:prSet phldrT="[Text]"/>
      <dgm:spPr/>
      <dgm:t>
        <a:bodyPr/>
        <a:lstStyle/>
        <a:p>
          <a:r>
            <a:rPr lang="en-US" b="1" dirty="0" smtClean="0"/>
            <a:t>Alternative Education</a:t>
          </a:r>
          <a:endParaRPr lang="en-IN" b="1" dirty="0"/>
        </a:p>
      </dgm:t>
    </dgm:pt>
    <dgm:pt modelId="{F29E6C3E-0990-4ACB-9623-DB967A35ED4D}" type="parTrans" cxnId="{260F1A7C-4810-4D4B-8D3E-FE810242FB81}">
      <dgm:prSet/>
      <dgm:spPr/>
      <dgm:t>
        <a:bodyPr/>
        <a:lstStyle/>
        <a:p>
          <a:endParaRPr lang="en-IN"/>
        </a:p>
      </dgm:t>
    </dgm:pt>
    <dgm:pt modelId="{BA1C20EA-D355-4EF0-94D2-46D9988C655A}" type="sibTrans" cxnId="{260F1A7C-4810-4D4B-8D3E-FE810242FB81}">
      <dgm:prSet/>
      <dgm:spPr/>
      <dgm:t>
        <a:bodyPr/>
        <a:lstStyle/>
        <a:p>
          <a:endParaRPr lang="en-IN"/>
        </a:p>
      </dgm:t>
    </dgm:pt>
    <dgm:pt modelId="{9BB00184-C66F-4D86-BF5F-C4782A640210}" type="pres">
      <dgm:prSet presAssocID="{A5A34D2F-3623-4ECF-ADA7-1851C5ECD710}" presName="Name0" presStyleCnt="0">
        <dgm:presLayoutVars>
          <dgm:chMax val="1"/>
          <dgm:dir/>
          <dgm:animLvl val="ctr"/>
          <dgm:resizeHandles val="exact"/>
        </dgm:presLayoutVars>
      </dgm:prSet>
      <dgm:spPr/>
      <dgm:t>
        <a:bodyPr/>
        <a:lstStyle/>
        <a:p>
          <a:endParaRPr lang="en-US"/>
        </a:p>
      </dgm:t>
    </dgm:pt>
    <dgm:pt modelId="{657C0987-C558-4C01-A471-6E822D32AA55}" type="pres">
      <dgm:prSet presAssocID="{E03AFE59-4998-4A74-9201-FF7B4B0C9677}" presName="centerShape" presStyleLbl="node0" presStyleIdx="0" presStyleCnt="1"/>
      <dgm:spPr/>
      <dgm:t>
        <a:bodyPr/>
        <a:lstStyle/>
        <a:p>
          <a:endParaRPr lang="en-IN"/>
        </a:p>
      </dgm:t>
    </dgm:pt>
    <dgm:pt modelId="{EDFC2356-AEC4-4B6D-B79F-236364242555}" type="pres">
      <dgm:prSet presAssocID="{95183CB8-25A9-485B-83C6-900289279D0B}" presName="node" presStyleLbl="node1" presStyleIdx="0" presStyleCnt="4">
        <dgm:presLayoutVars>
          <dgm:bulletEnabled val="1"/>
        </dgm:presLayoutVars>
      </dgm:prSet>
      <dgm:spPr/>
      <dgm:t>
        <a:bodyPr/>
        <a:lstStyle/>
        <a:p>
          <a:endParaRPr lang="en-IN"/>
        </a:p>
      </dgm:t>
    </dgm:pt>
    <dgm:pt modelId="{42F3B31B-7EC5-43CD-955F-DDADF5A586E1}" type="pres">
      <dgm:prSet presAssocID="{95183CB8-25A9-485B-83C6-900289279D0B}" presName="dummy" presStyleCnt="0"/>
      <dgm:spPr/>
    </dgm:pt>
    <dgm:pt modelId="{86D1278D-EF2A-4A16-957E-51486B271657}" type="pres">
      <dgm:prSet presAssocID="{D21B3196-495D-46BD-B677-6169D2FC3D4C}" presName="sibTrans" presStyleLbl="sibTrans2D1" presStyleIdx="0" presStyleCnt="4"/>
      <dgm:spPr/>
      <dgm:t>
        <a:bodyPr/>
        <a:lstStyle/>
        <a:p>
          <a:endParaRPr lang="en-US"/>
        </a:p>
      </dgm:t>
    </dgm:pt>
    <dgm:pt modelId="{74FDD7B7-0449-4157-8FD8-E4200B721885}" type="pres">
      <dgm:prSet presAssocID="{2CE81A8F-3B53-443D-B26B-9B260038C460}" presName="node" presStyleLbl="node1" presStyleIdx="1" presStyleCnt="4">
        <dgm:presLayoutVars>
          <dgm:bulletEnabled val="1"/>
        </dgm:presLayoutVars>
      </dgm:prSet>
      <dgm:spPr/>
      <dgm:t>
        <a:bodyPr/>
        <a:lstStyle/>
        <a:p>
          <a:endParaRPr lang="en-US"/>
        </a:p>
      </dgm:t>
    </dgm:pt>
    <dgm:pt modelId="{FB2F64FC-230F-4974-8DFF-4B4FD2101073}" type="pres">
      <dgm:prSet presAssocID="{2CE81A8F-3B53-443D-B26B-9B260038C460}" presName="dummy" presStyleCnt="0"/>
      <dgm:spPr/>
    </dgm:pt>
    <dgm:pt modelId="{B67C93FA-21D9-42C4-9929-08EA7227FCBF}" type="pres">
      <dgm:prSet presAssocID="{DC97273C-2A2D-47ED-89D9-77D7CF4351F8}" presName="sibTrans" presStyleLbl="sibTrans2D1" presStyleIdx="1" presStyleCnt="4"/>
      <dgm:spPr/>
      <dgm:t>
        <a:bodyPr/>
        <a:lstStyle/>
        <a:p>
          <a:endParaRPr lang="en-US"/>
        </a:p>
      </dgm:t>
    </dgm:pt>
    <dgm:pt modelId="{3E88CC49-0F38-4EBC-88ED-8D5C35421710}" type="pres">
      <dgm:prSet presAssocID="{2CFAF343-F195-433F-95F9-659663278451}" presName="node" presStyleLbl="node1" presStyleIdx="2" presStyleCnt="4">
        <dgm:presLayoutVars>
          <dgm:bulletEnabled val="1"/>
        </dgm:presLayoutVars>
      </dgm:prSet>
      <dgm:spPr/>
      <dgm:t>
        <a:bodyPr/>
        <a:lstStyle/>
        <a:p>
          <a:endParaRPr lang="en-IN"/>
        </a:p>
      </dgm:t>
    </dgm:pt>
    <dgm:pt modelId="{E451C5A8-DD09-490C-9788-8B1B159C1A36}" type="pres">
      <dgm:prSet presAssocID="{2CFAF343-F195-433F-95F9-659663278451}" presName="dummy" presStyleCnt="0"/>
      <dgm:spPr/>
    </dgm:pt>
    <dgm:pt modelId="{C7B10F9D-85D3-4FE0-A17C-513012A30FA0}" type="pres">
      <dgm:prSet presAssocID="{BD3E84B4-30A7-41B0-959C-8B03BD05120E}" presName="sibTrans" presStyleLbl="sibTrans2D1" presStyleIdx="2" presStyleCnt="4"/>
      <dgm:spPr/>
      <dgm:t>
        <a:bodyPr/>
        <a:lstStyle/>
        <a:p>
          <a:endParaRPr lang="en-US"/>
        </a:p>
      </dgm:t>
    </dgm:pt>
    <dgm:pt modelId="{26C97503-7CF6-45F7-A909-C2F9AEBC207D}" type="pres">
      <dgm:prSet presAssocID="{6D1ADE3B-3665-4C72-97B9-C71CC23A89F1}" presName="node" presStyleLbl="node1" presStyleIdx="3" presStyleCnt="4">
        <dgm:presLayoutVars>
          <dgm:bulletEnabled val="1"/>
        </dgm:presLayoutVars>
      </dgm:prSet>
      <dgm:spPr/>
      <dgm:t>
        <a:bodyPr/>
        <a:lstStyle/>
        <a:p>
          <a:endParaRPr lang="en-IN"/>
        </a:p>
      </dgm:t>
    </dgm:pt>
    <dgm:pt modelId="{7029BCE6-C88C-478C-8604-47D2BCB31A5E}" type="pres">
      <dgm:prSet presAssocID="{6D1ADE3B-3665-4C72-97B9-C71CC23A89F1}" presName="dummy" presStyleCnt="0"/>
      <dgm:spPr/>
    </dgm:pt>
    <dgm:pt modelId="{773253E2-F81F-4ABD-B9C7-4F8E2CDD65B6}" type="pres">
      <dgm:prSet presAssocID="{BA1C20EA-D355-4EF0-94D2-46D9988C655A}" presName="sibTrans" presStyleLbl="sibTrans2D1" presStyleIdx="3" presStyleCnt="4"/>
      <dgm:spPr/>
      <dgm:t>
        <a:bodyPr/>
        <a:lstStyle/>
        <a:p>
          <a:endParaRPr lang="en-US"/>
        </a:p>
      </dgm:t>
    </dgm:pt>
  </dgm:ptLst>
  <dgm:cxnLst>
    <dgm:cxn modelId="{2CF2BDB9-6F72-4E69-9B09-A74CBEC7D4EA}" type="presOf" srcId="{BD3E84B4-30A7-41B0-959C-8B03BD05120E}" destId="{C7B10F9D-85D3-4FE0-A17C-513012A30FA0}" srcOrd="0" destOrd="0" presId="urn:microsoft.com/office/officeart/2005/8/layout/radial6"/>
    <dgm:cxn modelId="{5D2AD775-BD42-4928-A493-7E6F62AE508C}" srcId="{E03AFE59-4998-4A74-9201-FF7B4B0C9677}" destId="{95183CB8-25A9-485B-83C6-900289279D0B}" srcOrd="0" destOrd="0" parTransId="{9154C2D2-1272-4578-875C-8E5D518DB5E0}" sibTransId="{D21B3196-495D-46BD-B677-6169D2FC3D4C}"/>
    <dgm:cxn modelId="{773FB54D-57D8-4F50-B882-6621548C6D7F}" type="presOf" srcId="{BA1C20EA-D355-4EF0-94D2-46D9988C655A}" destId="{773253E2-F81F-4ABD-B9C7-4F8E2CDD65B6}" srcOrd="0" destOrd="0" presId="urn:microsoft.com/office/officeart/2005/8/layout/radial6"/>
    <dgm:cxn modelId="{46F4A635-FDFB-4CE6-9890-33670114E282}" type="presOf" srcId="{A5A34D2F-3623-4ECF-ADA7-1851C5ECD710}" destId="{9BB00184-C66F-4D86-BF5F-C4782A640210}" srcOrd="0" destOrd="0" presId="urn:microsoft.com/office/officeart/2005/8/layout/radial6"/>
    <dgm:cxn modelId="{1D25C4C8-C339-4665-8D11-97A7B61F8169}" srcId="{E03AFE59-4998-4A74-9201-FF7B4B0C9677}" destId="{2CE81A8F-3B53-443D-B26B-9B260038C460}" srcOrd="1" destOrd="0" parTransId="{3C54C8DB-8857-4472-A2A4-C1D74BF2348C}" sibTransId="{DC97273C-2A2D-47ED-89D9-77D7CF4351F8}"/>
    <dgm:cxn modelId="{95BEB545-096B-476C-B989-EAA8EDC26E54}" type="presOf" srcId="{2CE81A8F-3B53-443D-B26B-9B260038C460}" destId="{74FDD7B7-0449-4157-8FD8-E4200B721885}" srcOrd="0" destOrd="0" presId="urn:microsoft.com/office/officeart/2005/8/layout/radial6"/>
    <dgm:cxn modelId="{3C1DFB85-22E7-48A0-BDA8-4AA207325C2A}" srcId="{A5A34D2F-3623-4ECF-ADA7-1851C5ECD710}" destId="{E03AFE59-4998-4A74-9201-FF7B4B0C9677}" srcOrd="0" destOrd="0" parTransId="{F8FD2E06-CE57-43C6-A209-540A46EDA1A2}" sibTransId="{59DB9AE9-6DDF-4161-BFDB-83F6E40C2759}"/>
    <dgm:cxn modelId="{69F7A794-E7EC-4ACF-82E8-ABB3ADDF7EA3}" type="presOf" srcId="{E03AFE59-4998-4A74-9201-FF7B4B0C9677}" destId="{657C0987-C558-4C01-A471-6E822D32AA55}" srcOrd="0" destOrd="0" presId="urn:microsoft.com/office/officeart/2005/8/layout/radial6"/>
    <dgm:cxn modelId="{260F1A7C-4810-4D4B-8D3E-FE810242FB81}" srcId="{E03AFE59-4998-4A74-9201-FF7B4B0C9677}" destId="{6D1ADE3B-3665-4C72-97B9-C71CC23A89F1}" srcOrd="3" destOrd="0" parTransId="{F29E6C3E-0990-4ACB-9623-DB967A35ED4D}" sibTransId="{BA1C20EA-D355-4EF0-94D2-46D9988C655A}"/>
    <dgm:cxn modelId="{64C40300-DC84-48A3-A709-447728A1B015}" type="presOf" srcId="{D21B3196-495D-46BD-B677-6169D2FC3D4C}" destId="{86D1278D-EF2A-4A16-957E-51486B271657}" srcOrd="0" destOrd="0" presId="urn:microsoft.com/office/officeart/2005/8/layout/radial6"/>
    <dgm:cxn modelId="{627D79D4-540F-4702-A36E-6EE5DA30C364}" type="presOf" srcId="{2CFAF343-F195-433F-95F9-659663278451}" destId="{3E88CC49-0F38-4EBC-88ED-8D5C35421710}" srcOrd="0" destOrd="0" presId="urn:microsoft.com/office/officeart/2005/8/layout/radial6"/>
    <dgm:cxn modelId="{F44110FD-1F63-4C89-9F2E-7A0BAC011230}" type="presOf" srcId="{95183CB8-25A9-485B-83C6-900289279D0B}" destId="{EDFC2356-AEC4-4B6D-B79F-236364242555}" srcOrd="0" destOrd="0" presId="urn:microsoft.com/office/officeart/2005/8/layout/radial6"/>
    <dgm:cxn modelId="{CC6CAA39-B339-4338-962E-36EDAAF78744}" type="presOf" srcId="{6D1ADE3B-3665-4C72-97B9-C71CC23A89F1}" destId="{26C97503-7CF6-45F7-A909-C2F9AEBC207D}" srcOrd="0" destOrd="0" presId="urn:microsoft.com/office/officeart/2005/8/layout/radial6"/>
    <dgm:cxn modelId="{404771D5-31C7-42E5-9C02-627BC6E9886E}" type="presOf" srcId="{DC97273C-2A2D-47ED-89D9-77D7CF4351F8}" destId="{B67C93FA-21D9-42C4-9929-08EA7227FCBF}" srcOrd="0" destOrd="0" presId="urn:microsoft.com/office/officeart/2005/8/layout/radial6"/>
    <dgm:cxn modelId="{22CAB338-9075-4286-92AD-746CD24AB259}" srcId="{E03AFE59-4998-4A74-9201-FF7B4B0C9677}" destId="{2CFAF343-F195-433F-95F9-659663278451}" srcOrd="2" destOrd="0" parTransId="{FE860362-0539-4007-AFE1-8FF156F80B15}" sibTransId="{BD3E84B4-30A7-41B0-959C-8B03BD05120E}"/>
    <dgm:cxn modelId="{8AC21B86-51E1-4A2B-AC37-2F5E2AA910BE}" type="presParOf" srcId="{9BB00184-C66F-4D86-BF5F-C4782A640210}" destId="{657C0987-C558-4C01-A471-6E822D32AA55}" srcOrd="0" destOrd="0" presId="urn:microsoft.com/office/officeart/2005/8/layout/radial6"/>
    <dgm:cxn modelId="{C7FC44D7-C0E1-43E2-8511-203C72257F4C}" type="presParOf" srcId="{9BB00184-C66F-4D86-BF5F-C4782A640210}" destId="{EDFC2356-AEC4-4B6D-B79F-236364242555}" srcOrd="1" destOrd="0" presId="urn:microsoft.com/office/officeart/2005/8/layout/radial6"/>
    <dgm:cxn modelId="{61617B62-5B81-454B-9DB0-1279F3C32B0C}" type="presParOf" srcId="{9BB00184-C66F-4D86-BF5F-C4782A640210}" destId="{42F3B31B-7EC5-43CD-955F-DDADF5A586E1}" srcOrd="2" destOrd="0" presId="urn:microsoft.com/office/officeart/2005/8/layout/radial6"/>
    <dgm:cxn modelId="{302BE357-C74D-432B-87F9-B0326FD7EE52}" type="presParOf" srcId="{9BB00184-C66F-4D86-BF5F-C4782A640210}" destId="{86D1278D-EF2A-4A16-957E-51486B271657}" srcOrd="3" destOrd="0" presId="urn:microsoft.com/office/officeart/2005/8/layout/radial6"/>
    <dgm:cxn modelId="{55DD439B-73A6-4C4B-A995-ECD33316CFB2}" type="presParOf" srcId="{9BB00184-C66F-4D86-BF5F-C4782A640210}" destId="{74FDD7B7-0449-4157-8FD8-E4200B721885}" srcOrd="4" destOrd="0" presId="urn:microsoft.com/office/officeart/2005/8/layout/radial6"/>
    <dgm:cxn modelId="{4120E601-FFB3-48C2-B7E3-88F8E9140A2C}" type="presParOf" srcId="{9BB00184-C66F-4D86-BF5F-C4782A640210}" destId="{FB2F64FC-230F-4974-8DFF-4B4FD2101073}" srcOrd="5" destOrd="0" presId="urn:microsoft.com/office/officeart/2005/8/layout/radial6"/>
    <dgm:cxn modelId="{9109C201-FA2B-4928-99A7-D247842CCC0A}" type="presParOf" srcId="{9BB00184-C66F-4D86-BF5F-C4782A640210}" destId="{B67C93FA-21D9-42C4-9929-08EA7227FCBF}" srcOrd="6" destOrd="0" presId="urn:microsoft.com/office/officeart/2005/8/layout/radial6"/>
    <dgm:cxn modelId="{9734D634-28FD-4D17-83CC-75DD882F2BD1}" type="presParOf" srcId="{9BB00184-C66F-4D86-BF5F-C4782A640210}" destId="{3E88CC49-0F38-4EBC-88ED-8D5C35421710}" srcOrd="7" destOrd="0" presId="urn:microsoft.com/office/officeart/2005/8/layout/radial6"/>
    <dgm:cxn modelId="{22ED0FDB-E12B-4FBD-BBD8-FE319E8D3835}" type="presParOf" srcId="{9BB00184-C66F-4D86-BF5F-C4782A640210}" destId="{E451C5A8-DD09-490C-9788-8B1B159C1A36}" srcOrd="8" destOrd="0" presId="urn:microsoft.com/office/officeart/2005/8/layout/radial6"/>
    <dgm:cxn modelId="{DDEFEBF5-F189-4335-907B-B6350190EF8B}" type="presParOf" srcId="{9BB00184-C66F-4D86-BF5F-C4782A640210}" destId="{C7B10F9D-85D3-4FE0-A17C-513012A30FA0}" srcOrd="9" destOrd="0" presId="urn:microsoft.com/office/officeart/2005/8/layout/radial6"/>
    <dgm:cxn modelId="{2FEC54FF-42B8-41B1-8158-AE94B980E8C3}" type="presParOf" srcId="{9BB00184-C66F-4D86-BF5F-C4782A640210}" destId="{26C97503-7CF6-45F7-A909-C2F9AEBC207D}" srcOrd="10" destOrd="0" presId="urn:microsoft.com/office/officeart/2005/8/layout/radial6"/>
    <dgm:cxn modelId="{F8517472-312A-45A6-83D9-8CD25C603492}" type="presParOf" srcId="{9BB00184-C66F-4D86-BF5F-C4782A640210}" destId="{7029BCE6-C88C-478C-8604-47D2BCB31A5E}" srcOrd="11" destOrd="0" presId="urn:microsoft.com/office/officeart/2005/8/layout/radial6"/>
    <dgm:cxn modelId="{D6E254AC-D68A-438D-B4DC-F2371DC261FF}" type="presParOf" srcId="{9BB00184-C66F-4D86-BF5F-C4782A640210}" destId="{773253E2-F81F-4ABD-B9C7-4F8E2CDD65B6}" srcOrd="12" destOrd="0" presId="urn:microsoft.com/office/officeart/2005/8/layout/radial6"/>
  </dgm:cxnLst>
  <dgm:bg/>
  <dgm:whole/>
</dgm:dataModel>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9B2AD-466D-4BCD-B5C2-F8AC436D99BD}" type="datetimeFigureOut">
              <a:rPr lang="en-IN" smtClean="0"/>
              <a:pPr/>
              <a:t>23-04-2018</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7E50A1-F97B-4311-B1A8-5DE0D7CF54A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200" y="76200"/>
            <a:ext cx="8991600" cy="4191000"/>
          </a:xfrm>
        </p:spPr>
        <p:txBody>
          <a:bodyPr>
            <a:normAutofit/>
          </a:bodyPr>
          <a:lstStyle>
            <a:lvl1pPr algn="ctr">
              <a:defRPr sz="3200" baseline="0"/>
            </a:lvl1pPr>
          </a:lstStyle>
          <a:p>
            <a:r>
              <a:rPr lang="en-US" dirty="0" smtClean="0"/>
              <a:t/>
            </a:r>
            <a:br>
              <a:rPr lang="en-US" dirty="0" smtClean="0"/>
            </a:br>
            <a:r>
              <a:rPr lang="en-US" dirty="0" smtClean="0"/>
              <a:t/>
            </a:r>
            <a:br>
              <a:rPr lang="en-US" dirty="0" smtClean="0"/>
            </a:br>
            <a:r>
              <a:rPr lang="en-US" dirty="0" smtClean="0"/>
              <a:t>&lt;Presentation Name&gt;</a:t>
            </a:r>
            <a:br>
              <a:rPr lang="en-US" dirty="0" smtClean="0"/>
            </a:br>
            <a:endParaRPr lang="en-US" dirty="0"/>
          </a:p>
        </p:txBody>
      </p:sp>
      <p:pic>
        <p:nvPicPr>
          <p:cNvPr id="7" name="Picture 6" descr="Divya Deepa Charitable Trust Logo.PNG"/>
          <p:cNvPicPr>
            <a:picLocks noChangeAspect="1"/>
          </p:cNvPicPr>
          <p:nvPr userDrawn="1"/>
        </p:nvPicPr>
        <p:blipFill>
          <a:blip r:embed="rId2" cstate="print"/>
          <a:stretch>
            <a:fillRect/>
          </a:stretch>
        </p:blipFill>
        <p:spPr>
          <a:xfrm>
            <a:off x="1981200" y="5105400"/>
            <a:ext cx="5284267" cy="685800"/>
          </a:xfrm>
          <a:prstGeom prst="rect">
            <a:avLst/>
          </a:prstGeom>
        </p:spPr>
      </p:pic>
      <p:sp>
        <p:nvSpPr>
          <p:cNvPr id="8" name="TextBox 7"/>
          <p:cNvSpPr txBox="1"/>
          <p:nvPr userDrawn="1"/>
        </p:nvSpPr>
        <p:spPr>
          <a:xfrm>
            <a:off x="7848600" y="5867400"/>
            <a:ext cx="1143000" cy="923330"/>
          </a:xfrm>
          <a:prstGeom prst="rect">
            <a:avLst/>
          </a:prstGeom>
          <a:solidFill>
            <a:schemeClr val="bg1"/>
          </a:solidFill>
        </p:spPr>
        <p:txBody>
          <a:bodyPr wrap="square" rtlCol="0">
            <a:spAutoFit/>
          </a:bodyPr>
          <a:lstStyle/>
          <a:p>
            <a:endParaRPr lang="en-US" dirty="0" smtClean="0"/>
          </a:p>
          <a:p>
            <a:endParaRPr lang="en-US" dirty="0" smtClean="0"/>
          </a:p>
          <a:p>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304800" y="6356350"/>
            <a:ext cx="2133600" cy="365125"/>
          </a:xfrm>
          <a:prstGeom prst="rect">
            <a:avLst/>
          </a:prstGeom>
        </p:spPr>
        <p:txBody>
          <a:bodyPr/>
          <a:lstStyle/>
          <a:p>
            <a:fld id="{B6F15528-21DE-4FAA-801E-634DDDAF4B2B}" type="slidenum">
              <a:rPr lang="en-US" smtClean="0"/>
              <a:pPr/>
              <a:t>‹#›</a:t>
            </a:fld>
            <a:endParaRPr lang="en-US"/>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Divya Deepa Charitable Trust</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304800" y="6356350"/>
            <a:ext cx="2133600" cy="365125"/>
          </a:xfrm>
          <a:prstGeom prst="rect">
            <a:avLst/>
          </a:prstGeom>
        </p:spPr>
        <p:txBody>
          <a:bodyPr/>
          <a:lstStyle/>
          <a:p>
            <a:fld id="{B6F15528-21DE-4FAA-801E-634DDDAF4B2B}" type="slidenum">
              <a:rPr lang="en-US" smtClean="0"/>
              <a:pPr/>
              <a:t>‹#›</a:t>
            </a:fld>
            <a:endParaRPr lang="en-US"/>
          </a:p>
        </p:txBody>
      </p:sp>
      <p:sp>
        <p:nvSpPr>
          <p:cNvPr id="7" name="Footer Placeholder 4"/>
          <p:cNvSpPr>
            <a:spLocks noGrp="1"/>
          </p:cNvSpPr>
          <p:nvPr>
            <p:ph type="ftr" sz="quarter" idx="3"/>
          </p:nvPr>
        </p:nvSpPr>
        <p:spPr>
          <a:xfrm>
            <a:off x="3124200" y="64008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Divya Deepa Charitable Trust</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304800" y="6356350"/>
            <a:ext cx="2133600" cy="365125"/>
          </a:xfrm>
          <a:prstGeom prst="rect">
            <a:avLst/>
          </a:prstGeom>
        </p:spPr>
        <p:txBody>
          <a:bodyPr/>
          <a:lstStyle/>
          <a:p>
            <a:fld id="{B6F15528-21DE-4FAA-801E-634DDDAF4B2B}" type="slidenum">
              <a:rPr lang="en-US" smtClean="0"/>
              <a:pPr/>
              <a:t>‹#›</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Divya Deepa Charitable Trust</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304800" y="6356350"/>
            <a:ext cx="2133600" cy="365125"/>
          </a:xfrm>
          <a:prstGeom prst="rect">
            <a:avLst/>
          </a:prstGeom>
        </p:spPr>
        <p:txBody>
          <a:bodyPr/>
          <a:lstStyle/>
          <a:p>
            <a:fld id="{B6F15528-21DE-4FAA-801E-634DDDAF4B2B}" type="slidenum">
              <a:rPr lang="en-US" smtClean="0"/>
              <a:pPr/>
              <a:t>‹#›</a:t>
            </a:fld>
            <a:endParaRPr lang="en-US"/>
          </a:p>
        </p:txBody>
      </p:sp>
      <p:sp>
        <p:nvSpPr>
          <p:cNvPr id="10" name="Footer Placeholder 4"/>
          <p:cNvSpPr>
            <a:spLocks noGrp="1"/>
          </p:cNvSpPr>
          <p:nvPr>
            <p:ph type="ftr" sz="quarter" idx="1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Divya Deepa Charitable Trust</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304800" y="6356350"/>
            <a:ext cx="2133600" cy="365125"/>
          </a:xfrm>
          <a:prstGeom prst="rect">
            <a:avLst/>
          </a:prstGeom>
        </p:spPr>
        <p:txBody>
          <a:bodyPr/>
          <a:lstStyle/>
          <a:p>
            <a:fld id="{B6F15528-21DE-4FAA-801E-634DDDAF4B2B}" type="slidenum">
              <a:rPr lang="en-US" smtClean="0"/>
              <a:pPr/>
              <a:t>‹#›</a:t>
            </a:fld>
            <a:endParaRPr lang="en-US"/>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Divya Deepa Charitable Trust</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04800" y="6356350"/>
            <a:ext cx="2133600" cy="365125"/>
          </a:xfrm>
          <a:prstGeom prst="rect">
            <a:avLst/>
          </a:prstGeom>
        </p:spPr>
        <p:txBody>
          <a:body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Divya Deepa Charitable Trust</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304800" y="6356350"/>
            <a:ext cx="2133600" cy="365125"/>
          </a:xfrm>
          <a:prstGeom prst="rect">
            <a:avLst/>
          </a:prstGeom>
        </p:spPr>
        <p:txBody>
          <a:bodyPr/>
          <a:lstStyle/>
          <a:p>
            <a:fld id="{B6F15528-21DE-4FAA-801E-634DDDAF4B2B}" type="slidenum">
              <a:rPr lang="en-US" smtClean="0"/>
              <a:pPr/>
              <a:t>‹#›</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Divya Deepa Charitable Trust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304800" y="6356350"/>
            <a:ext cx="2133600" cy="365125"/>
          </a:xfrm>
          <a:prstGeom prst="rect">
            <a:avLst/>
          </a:prstGeom>
        </p:spPr>
        <p:txBody>
          <a:bodyPr/>
          <a:lstStyle/>
          <a:p>
            <a:fld id="{B6F15528-21DE-4FAA-801E-634DDDAF4B2B}" type="slidenum">
              <a:rPr lang="en-US" smtClean="0"/>
              <a:pPr/>
              <a:t>‹#›</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Divya Deepa Charitable Trust</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304800" y="6356350"/>
            <a:ext cx="2133600" cy="365125"/>
          </a:xfrm>
          <a:prstGeom prst="rect">
            <a:avLst/>
          </a:prstGeom>
        </p:spPr>
        <p:txBody>
          <a:bodyPr/>
          <a:lstStyle/>
          <a:p>
            <a:fld id="{B6F15528-21DE-4FAA-801E-634DDDAF4B2B}" type="slidenum">
              <a:rPr lang="en-US" smtClean="0"/>
              <a:pPr/>
              <a:t>‹#›</a:t>
            </a:fld>
            <a:endParaRPr lang="en-US"/>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Divya Deepa Charitable Trust</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52400"/>
            <a:ext cx="8839200" cy="685800"/>
          </a:xfrm>
          <a:prstGeom prst="rect">
            <a:avLst/>
          </a:prstGeom>
          <a:solidFill>
            <a:schemeClr val="tx2">
              <a:lumMod val="60000"/>
              <a:lumOff val="40000"/>
            </a:scheme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2400" y="914400"/>
            <a:ext cx="8686800" cy="5135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Divya Deepa Charitable Trust</a:t>
            </a:r>
            <a:endParaRPr lang="en-US" dirty="0"/>
          </a:p>
        </p:txBody>
      </p:sp>
      <p:pic>
        <p:nvPicPr>
          <p:cNvPr id="7" name="Picture 6" descr="DD Logo.PNG"/>
          <p:cNvPicPr>
            <a:picLocks noChangeAspect="1"/>
          </p:cNvPicPr>
          <p:nvPr/>
        </p:nvPicPr>
        <p:blipFill>
          <a:blip r:embed="rId12" cstate="print"/>
          <a:stretch>
            <a:fillRect/>
          </a:stretch>
        </p:blipFill>
        <p:spPr>
          <a:xfrm>
            <a:off x="7924800" y="6172200"/>
            <a:ext cx="1047804" cy="628682"/>
          </a:xfrm>
          <a:prstGeom prst="rect">
            <a:avLst/>
          </a:prstGeom>
        </p:spPr>
      </p:pic>
      <p:sp>
        <p:nvSpPr>
          <p:cNvPr id="9" name="Slide Number Placeholder 5"/>
          <p:cNvSpPr>
            <a:spLocks noGrp="1"/>
          </p:cNvSpPr>
          <p:nvPr>
            <p:ph type="sldNum" sz="quarter" idx="4"/>
          </p:nvPr>
        </p:nvSpPr>
        <p:spPr>
          <a:xfrm>
            <a:off x="304800" y="6356350"/>
            <a:ext cx="2133600" cy="365125"/>
          </a:xfrm>
          <a:prstGeom prst="rect">
            <a:avLst/>
          </a:prstGeom>
        </p:spPr>
        <p:txBody>
          <a:body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dt="0"/>
  <p:txStyles>
    <p:titleStyle>
      <a:lvl1pPr marL="182563" indent="0" algn="l" defTabSz="914400" rtl="0" eaLnBrk="1" latinLnBrk="0" hangingPunct="1">
        <a:spcBef>
          <a:spcPct val="0"/>
        </a:spcBef>
        <a:buNone/>
        <a:tabLst/>
        <a:defRPr sz="3200" b="1" kern="1200">
          <a:solidFill>
            <a:schemeClr val="bg1"/>
          </a:solidFill>
          <a:latin typeface="+mn-lt"/>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ww.divyadeepatrust.org/" TargetMode="External"/><Relationship Id="rId2" Type="http://schemas.openxmlformats.org/officeDocument/2006/relationships/hyperlink" Target="mailto:divyadeepa.trust@gmail.com" TargetMode="External"/><Relationship Id="rId1" Type="http://schemas.openxmlformats.org/officeDocument/2006/relationships/slideLayout" Target="../slideLayouts/slideLayout2.xml"/><Relationship Id="rId4" Type="http://schemas.openxmlformats.org/officeDocument/2006/relationships/hyperlink" Target="http://www.facebook.com/divyadeep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85720" y="285728"/>
            <a:ext cx="8501122" cy="142876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solidFill>
                <a:srgbClr val="FFFF00"/>
              </a:solidFill>
              <a:effectLst>
                <a:outerShdw blurRad="50800" dist="50800" dir="5400000" algn="ctr" rotWithShape="0">
                  <a:srgbClr val="FFFF00"/>
                </a:outerShdw>
              </a:effectLst>
            </a:endParaRPr>
          </a:p>
        </p:txBody>
      </p:sp>
      <p:sp>
        <p:nvSpPr>
          <p:cNvPr id="4" name="Text Box 16"/>
          <p:cNvSpPr txBox="1">
            <a:spLocks noChangeArrowheads="1"/>
          </p:cNvSpPr>
          <p:nvPr/>
        </p:nvSpPr>
        <p:spPr bwMode="auto">
          <a:xfrm>
            <a:off x="2000232" y="4572008"/>
            <a:ext cx="5000660" cy="553998"/>
          </a:xfrm>
          <a:prstGeom prst="rect">
            <a:avLst/>
          </a:prstGeom>
          <a:noFill/>
          <a:ln w="9525">
            <a:noFill/>
            <a:miter lim="800000"/>
            <a:headEnd/>
            <a:tailEnd/>
          </a:ln>
          <a:effectLst/>
        </p:spPr>
        <p:txBody>
          <a:bodyPr wrap="square">
            <a:spAutoFit/>
          </a:bodyPr>
          <a:lstStyle/>
          <a:p>
            <a:pPr algn="ctr">
              <a:spcBef>
                <a:spcPct val="50000"/>
              </a:spcBef>
            </a:pPr>
            <a:r>
              <a:rPr lang="en-US" sz="3000" dirty="0">
                <a:latin typeface="Arial" charset="0"/>
                <a:cs typeface="Arial" charset="0"/>
              </a:rPr>
              <a:t>Our Inspiration</a:t>
            </a:r>
          </a:p>
        </p:txBody>
      </p:sp>
      <p:sp>
        <p:nvSpPr>
          <p:cNvPr id="5" name="Text Box 17"/>
          <p:cNvSpPr txBox="1">
            <a:spLocks noChangeArrowheads="1"/>
          </p:cNvSpPr>
          <p:nvPr/>
        </p:nvSpPr>
        <p:spPr bwMode="auto">
          <a:xfrm>
            <a:off x="1071538" y="2434232"/>
            <a:ext cx="2454518" cy="923330"/>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lgn="ctr"/>
            <a:r>
              <a:rPr lang="en-US" sz="2700" b="1" i="1" dirty="0">
                <a:latin typeface="Verdana" pitchFamily="34" charset="0"/>
                <a:cs typeface="Arial" charset="0"/>
              </a:rPr>
              <a:t>Children </a:t>
            </a:r>
            <a:endParaRPr lang="kn-IN" sz="2700" b="1" i="1" dirty="0">
              <a:latin typeface="Verdana" pitchFamily="34" charset="0"/>
              <a:cs typeface="Arial" charset="0"/>
            </a:endParaRPr>
          </a:p>
          <a:p>
            <a:pPr algn="ctr"/>
            <a:r>
              <a:rPr lang="en-US" sz="2700" b="1" i="1" dirty="0">
                <a:latin typeface="Verdana" pitchFamily="34" charset="0"/>
                <a:cs typeface="Arial" charset="0"/>
              </a:rPr>
              <a:t>for SCHOOL</a:t>
            </a:r>
          </a:p>
        </p:txBody>
      </p:sp>
      <p:sp>
        <p:nvSpPr>
          <p:cNvPr id="6" name="AutoShape 18"/>
          <p:cNvSpPr>
            <a:spLocks noChangeArrowheads="1"/>
          </p:cNvSpPr>
          <p:nvPr/>
        </p:nvSpPr>
        <p:spPr bwMode="auto">
          <a:xfrm>
            <a:off x="3786182" y="2357430"/>
            <a:ext cx="1643074" cy="1143008"/>
          </a:xfrm>
          <a:prstGeom prst="curvedRightArrow">
            <a:avLst>
              <a:gd name="adj1" fmla="val 25000"/>
              <a:gd name="adj2" fmla="val 50000"/>
              <a:gd name="adj3" fmla="val 33333"/>
            </a:avLst>
          </a:prstGeom>
          <a:solidFill>
            <a:schemeClr val="accent1"/>
          </a:solidFill>
          <a:ln w="9525">
            <a:solidFill>
              <a:schemeClr val="tx1"/>
            </a:solidFill>
            <a:miter lim="800000"/>
            <a:headEnd/>
            <a:tailEnd/>
          </a:ln>
          <a:effectLst>
            <a:outerShdw blurRad="50800" dist="38100" dir="5400000" algn="t" rotWithShape="0">
              <a:prstClr val="black">
                <a:alpha val="40000"/>
              </a:prstClr>
            </a:outerShdw>
          </a:effectLst>
        </p:spPr>
        <p:txBody>
          <a:bodyPr wrap="none" anchor="ctr"/>
          <a:lstStyle/>
          <a:p>
            <a:endParaRPr lang="en-US" dirty="0">
              <a:solidFill>
                <a:srgbClr val="92D050"/>
              </a:solidFill>
            </a:endParaRPr>
          </a:p>
        </p:txBody>
      </p:sp>
      <p:sp>
        <p:nvSpPr>
          <p:cNvPr id="7" name="Text Box 19"/>
          <p:cNvSpPr txBox="1">
            <a:spLocks noChangeArrowheads="1"/>
          </p:cNvSpPr>
          <p:nvPr/>
        </p:nvSpPr>
        <p:spPr bwMode="auto">
          <a:xfrm>
            <a:off x="5786446" y="2428868"/>
            <a:ext cx="2457725" cy="923330"/>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lgn="ctr"/>
            <a:r>
              <a:rPr lang="kn-IN" sz="2700" b="1" i="1" dirty="0">
                <a:latin typeface="Verdana" pitchFamily="34" charset="0"/>
                <a:cs typeface="Arial" charset="0"/>
              </a:rPr>
              <a:t>  </a:t>
            </a:r>
            <a:r>
              <a:rPr lang="en-US" sz="2700" b="1" i="1" dirty="0">
                <a:latin typeface="Verdana" pitchFamily="34" charset="0"/>
                <a:cs typeface="Arial" charset="0"/>
              </a:rPr>
              <a:t>School for </a:t>
            </a:r>
            <a:endParaRPr lang="kn-IN" sz="2700" b="1" i="1" dirty="0">
              <a:latin typeface="Verdana" pitchFamily="34" charset="0"/>
              <a:cs typeface="Arial" charset="0"/>
            </a:endParaRPr>
          </a:p>
          <a:p>
            <a:pPr algn="ctr"/>
            <a:r>
              <a:rPr lang="en-US" sz="2700" b="1" i="1" dirty="0">
                <a:latin typeface="Verdana" pitchFamily="34" charset="0"/>
                <a:cs typeface="Arial" charset="0"/>
              </a:rPr>
              <a:t>CHILDREN</a:t>
            </a:r>
          </a:p>
        </p:txBody>
      </p:sp>
      <p:pic>
        <p:nvPicPr>
          <p:cNvPr id="8" name="Picture 21" descr="Sri Aurobindo"/>
          <p:cNvPicPr>
            <a:picLocks noChangeAspect="1" noChangeArrowheads="1"/>
          </p:cNvPicPr>
          <p:nvPr/>
        </p:nvPicPr>
        <p:blipFill>
          <a:blip r:embed="rId2" cstate="print"/>
          <a:srcRect/>
          <a:stretch>
            <a:fillRect/>
          </a:stretch>
        </p:blipFill>
        <p:spPr bwMode="auto">
          <a:xfrm>
            <a:off x="428597" y="4038905"/>
            <a:ext cx="1500198" cy="200026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 name="Picture 26" descr="swami-vivekananda"/>
          <p:cNvPicPr>
            <a:picLocks noChangeAspect="1" noChangeArrowheads="1"/>
          </p:cNvPicPr>
          <p:nvPr/>
        </p:nvPicPr>
        <p:blipFill>
          <a:blip r:embed="rId3" cstate="print"/>
          <a:srcRect/>
          <a:stretch>
            <a:fillRect/>
          </a:stretch>
        </p:blipFill>
        <p:spPr bwMode="auto">
          <a:xfrm>
            <a:off x="7205559" y="4071942"/>
            <a:ext cx="1509845" cy="192882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TextBox 8"/>
          <p:cNvSpPr txBox="1"/>
          <p:nvPr/>
        </p:nvSpPr>
        <p:spPr>
          <a:xfrm>
            <a:off x="285720" y="3500438"/>
            <a:ext cx="2214578" cy="461665"/>
          </a:xfrm>
          <a:prstGeom prst="rect">
            <a:avLst/>
          </a:prstGeom>
          <a:noFill/>
        </p:spPr>
        <p:txBody>
          <a:bodyPr wrap="square" rtlCol="0">
            <a:spAutoFit/>
          </a:bodyPr>
          <a:lstStyle/>
          <a:p>
            <a:r>
              <a:rPr lang="kn-IN" sz="2400" dirty="0">
                <a:latin typeface="Arial" pitchFamily="34" charset="0"/>
              </a:rPr>
              <a:t>Sri Aurobindo</a:t>
            </a:r>
            <a:endParaRPr lang="en-US" sz="2400" dirty="0">
              <a:latin typeface="Arial" pitchFamily="34" charset="0"/>
              <a:cs typeface="Arial" pitchFamily="34" charset="0"/>
            </a:endParaRPr>
          </a:p>
        </p:txBody>
      </p:sp>
      <p:sp>
        <p:nvSpPr>
          <p:cNvPr id="11" name="TextBox 10"/>
          <p:cNvSpPr txBox="1"/>
          <p:nvPr/>
        </p:nvSpPr>
        <p:spPr>
          <a:xfrm>
            <a:off x="6000792" y="3500438"/>
            <a:ext cx="3214678" cy="461665"/>
          </a:xfrm>
          <a:prstGeom prst="rect">
            <a:avLst/>
          </a:prstGeom>
          <a:noFill/>
        </p:spPr>
        <p:txBody>
          <a:bodyPr wrap="square" rtlCol="0">
            <a:spAutoFit/>
          </a:bodyPr>
          <a:lstStyle/>
          <a:p>
            <a:r>
              <a:rPr lang="kn-IN" sz="2400" dirty="0">
                <a:latin typeface="Arial" pitchFamily="34" charset="0"/>
              </a:rPr>
              <a:t>Swami Vivekananda</a:t>
            </a:r>
            <a:endParaRPr lang="en-US" sz="2400" dirty="0">
              <a:latin typeface="Arial" pitchFamily="34" charset="0"/>
              <a:cs typeface="Arial" pitchFamily="34" charset="0"/>
            </a:endParaRPr>
          </a:p>
        </p:txBody>
      </p:sp>
      <p:sp>
        <p:nvSpPr>
          <p:cNvPr id="12" name="TextBox 11"/>
          <p:cNvSpPr txBox="1"/>
          <p:nvPr/>
        </p:nvSpPr>
        <p:spPr>
          <a:xfrm>
            <a:off x="0" y="285728"/>
            <a:ext cx="9144000" cy="1754326"/>
          </a:xfrm>
          <a:prstGeom prst="rect">
            <a:avLst/>
          </a:prstGeom>
          <a:noFill/>
        </p:spPr>
        <p:txBody>
          <a:bodyPr wrap="square" rtlCol="0">
            <a:spAutoFit/>
          </a:bodyPr>
          <a:lstStyle/>
          <a:p>
            <a:pPr algn="ctr"/>
            <a:r>
              <a:rPr lang="kn-IN" sz="3600" b="1" dirty="0">
                <a:solidFill>
                  <a:schemeClr val="accent6">
                    <a:lumMod val="75000"/>
                  </a:schemeClr>
                </a:solidFill>
                <a:latin typeface="Arial" pitchFamily="34" charset="0"/>
              </a:rPr>
              <a:t>KALIYUVA MANE</a:t>
            </a:r>
            <a:r>
              <a:rPr lang="kn-IN" sz="2400" dirty="0">
                <a:latin typeface="Arial" pitchFamily="34" charset="0"/>
              </a:rPr>
              <a:t>  </a:t>
            </a:r>
          </a:p>
          <a:p>
            <a:pPr algn="ctr"/>
            <a:r>
              <a:rPr lang="kn-IN" sz="2400" dirty="0">
                <a:latin typeface="Arial" pitchFamily="34" charset="0"/>
              </a:rPr>
              <a:t>a free </a:t>
            </a:r>
            <a:r>
              <a:rPr lang="en-US" sz="2400" dirty="0" smtClean="0">
                <a:latin typeface="Arial" pitchFamily="34" charset="0"/>
              </a:rPr>
              <a:t>child-centric</a:t>
            </a:r>
            <a:r>
              <a:rPr lang="kn-IN" sz="2400" dirty="0" smtClean="0">
                <a:latin typeface="Arial" pitchFamily="34" charset="0"/>
              </a:rPr>
              <a:t> </a:t>
            </a:r>
            <a:r>
              <a:rPr lang="en-US" sz="2400" dirty="0" smtClean="0">
                <a:latin typeface="Arial" pitchFamily="34" charset="0"/>
              </a:rPr>
              <a:t>alternative</a:t>
            </a:r>
            <a:r>
              <a:rPr lang="kn-IN" sz="2400" dirty="0" smtClean="0">
                <a:latin typeface="Arial" pitchFamily="34" charset="0"/>
              </a:rPr>
              <a:t> </a:t>
            </a:r>
            <a:r>
              <a:rPr lang="kn-IN" sz="2400" dirty="0">
                <a:latin typeface="Arial" pitchFamily="34" charset="0"/>
              </a:rPr>
              <a:t>school </a:t>
            </a:r>
          </a:p>
          <a:p>
            <a:pPr algn="ctr"/>
            <a:r>
              <a:rPr lang="kn-IN" sz="2400" dirty="0">
                <a:latin typeface="Arial" pitchFamily="34" charset="0"/>
              </a:rPr>
              <a:t>for </a:t>
            </a:r>
            <a:r>
              <a:rPr lang="en-US" sz="2400" dirty="0" smtClean="0">
                <a:latin typeface="Arial" pitchFamily="34" charset="0"/>
              </a:rPr>
              <a:t>the </a:t>
            </a:r>
            <a:r>
              <a:rPr lang="en-US" sz="2400" b="1" dirty="0" smtClean="0">
                <a:latin typeface="Arial" pitchFamily="34" charset="0"/>
              </a:rPr>
              <a:t>Opportunity-deprived</a:t>
            </a:r>
            <a:r>
              <a:rPr lang="kn-IN" sz="2400" dirty="0" smtClean="0">
                <a:latin typeface="Arial" pitchFamily="34" charset="0"/>
              </a:rPr>
              <a:t> </a:t>
            </a:r>
            <a:r>
              <a:rPr lang="kn-IN" sz="2400" dirty="0">
                <a:latin typeface="Arial" pitchFamily="34" charset="0"/>
              </a:rPr>
              <a:t>children</a:t>
            </a:r>
            <a:endParaRPr lang="en-US" sz="2400" dirty="0">
              <a:latin typeface="Arial" pitchFamily="34" charset="0"/>
            </a:endParaRPr>
          </a:p>
          <a:p>
            <a:pPr algn="ctr"/>
            <a:endParaRPr lang="en-US" sz="2400" dirty="0">
              <a:latin typeface="Arial" pitchFamily="34" charset="0"/>
              <a:cs typeface="Arial" pitchFamily="34" charset="0"/>
            </a:endParaRPr>
          </a:p>
        </p:txBody>
      </p:sp>
      <p:sp>
        <p:nvSpPr>
          <p:cNvPr id="14" name="Rectangle 13"/>
          <p:cNvSpPr/>
          <p:nvPr/>
        </p:nvSpPr>
        <p:spPr>
          <a:xfrm>
            <a:off x="1714480" y="6000768"/>
            <a:ext cx="5712782" cy="553998"/>
          </a:xfrm>
          <a:prstGeom prst="rect">
            <a:avLst/>
          </a:prstGeom>
        </p:spPr>
        <p:txBody>
          <a:bodyPr wrap="none">
            <a:spAutoFit/>
          </a:bodyPr>
          <a:lstStyle/>
          <a:p>
            <a:r>
              <a:rPr lang="en-IN" sz="3000" dirty="0">
                <a:effectLst>
                  <a:reflection blurRad="6350" stA="50000" endA="300" endPos="50000" dist="60007" dir="5400000" sy="-100000" algn="bl" rotWithShape="0"/>
                </a:effectLst>
              </a:rPr>
              <a:t>Compassion  Patriotism  Spirituality</a:t>
            </a:r>
            <a:endParaRPr lang="en-US" sz="3000" dirty="0">
              <a:effectLst>
                <a:reflection blurRad="6350" stA="50000" endA="300" endPos="50000" dist="60007" dir="5400000" sy="-100000" algn="bl"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the school for this bright boy?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5" name="Footer Placeholder 4"/>
          <p:cNvSpPr>
            <a:spLocks noGrp="1"/>
          </p:cNvSpPr>
          <p:nvPr>
            <p:ph type="ftr" sz="quarter" idx="3"/>
          </p:nvPr>
        </p:nvSpPr>
        <p:spPr/>
        <p:txBody>
          <a:bodyPr/>
          <a:lstStyle/>
          <a:p>
            <a:r>
              <a:rPr lang="en-US" smtClean="0"/>
              <a:t>Divya Deepa Charitable Trust</a:t>
            </a:r>
            <a:endParaRPr lang="en-US" dirty="0"/>
          </a:p>
        </p:txBody>
      </p:sp>
      <p:pic>
        <p:nvPicPr>
          <p:cNvPr id="8" name="Picture 7" descr="Hemanth Kumar J..jpg"/>
          <p:cNvPicPr>
            <a:picLocks noChangeAspect="1"/>
          </p:cNvPicPr>
          <p:nvPr/>
        </p:nvPicPr>
        <p:blipFill>
          <a:blip r:embed="rId2" cstate="print"/>
          <a:stretch>
            <a:fillRect/>
          </a:stretch>
        </p:blipFill>
        <p:spPr>
          <a:xfrm>
            <a:off x="6315967" y="966575"/>
            <a:ext cx="2523233" cy="3605425"/>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161314" y="932051"/>
            <a:ext cx="5553686" cy="5355312"/>
          </a:xfrm>
          <a:prstGeom prst="rect">
            <a:avLst/>
          </a:prstGeom>
          <a:noFill/>
        </p:spPr>
        <p:txBody>
          <a:bodyPr wrap="square" rtlCol="0">
            <a:spAutoFit/>
          </a:bodyPr>
          <a:lstStyle/>
          <a:p>
            <a:pPr algn="just">
              <a:buClr>
                <a:srgbClr val="FF0000"/>
              </a:buClr>
              <a:buFont typeface="Wingdings" pitchFamily="2" charset="2"/>
              <a:buChar char="§"/>
            </a:pPr>
            <a:r>
              <a:rPr lang="en-GB" sz="1900" dirty="0" smtClean="0"/>
              <a:t> </a:t>
            </a:r>
            <a:r>
              <a:rPr lang="en-GB" sz="1900" dirty="0" err="1" smtClean="0"/>
              <a:t>Yogesh</a:t>
            </a:r>
            <a:r>
              <a:rPr lang="en-GB" sz="1900" dirty="0" smtClean="0"/>
              <a:t> </a:t>
            </a:r>
            <a:r>
              <a:rPr lang="en-GB" sz="1900" dirty="0" err="1" smtClean="0"/>
              <a:t>Ponting’s</a:t>
            </a:r>
            <a:r>
              <a:rPr lang="en-GB" sz="1900" dirty="0" smtClean="0"/>
              <a:t> </a:t>
            </a:r>
            <a:r>
              <a:rPr lang="en-GB" sz="1900" dirty="0"/>
              <a:t>parents are Post-Graduates.  Father is a Businessman; </a:t>
            </a:r>
            <a:r>
              <a:rPr lang="en-GB" sz="1900" dirty="0" smtClean="0"/>
              <a:t>mother is </a:t>
            </a:r>
            <a:r>
              <a:rPr lang="en-GB" sz="1900" dirty="0"/>
              <a:t>H.M. of a </a:t>
            </a:r>
            <a:r>
              <a:rPr lang="en-GB" sz="1900" dirty="0" smtClean="0"/>
              <a:t>convent</a:t>
            </a:r>
          </a:p>
          <a:p>
            <a:pPr algn="just">
              <a:buClr>
                <a:srgbClr val="FF0000"/>
              </a:buClr>
              <a:buFont typeface="Wingdings" pitchFamily="2" charset="2"/>
              <a:buChar char="§"/>
            </a:pPr>
            <a:endParaRPr lang="en-IN" sz="1900" dirty="0"/>
          </a:p>
          <a:p>
            <a:pPr algn="just">
              <a:buClr>
                <a:srgbClr val="FF0000"/>
              </a:buClr>
              <a:buFont typeface="Wingdings" pitchFamily="2" charset="2"/>
              <a:buChar char="§"/>
            </a:pPr>
            <a:r>
              <a:rPr lang="en-GB" sz="1900" dirty="0" smtClean="0"/>
              <a:t> </a:t>
            </a:r>
            <a:r>
              <a:rPr lang="en-GB" sz="1900" dirty="0" err="1" smtClean="0"/>
              <a:t>Ponting</a:t>
            </a:r>
            <a:r>
              <a:rPr lang="en-GB" sz="1900" dirty="0" smtClean="0"/>
              <a:t> </a:t>
            </a:r>
            <a:r>
              <a:rPr lang="en-GB" sz="1900" dirty="0"/>
              <a:t>completed 7</a:t>
            </a:r>
            <a:r>
              <a:rPr lang="en-GB" sz="1900" baseline="30000" dirty="0"/>
              <a:t>th</a:t>
            </a:r>
            <a:r>
              <a:rPr lang="en-GB" sz="1900" dirty="0"/>
              <a:t> Standard from a reputed English medium school. </a:t>
            </a:r>
          </a:p>
          <a:p>
            <a:pPr algn="just">
              <a:buClr>
                <a:srgbClr val="FF0000"/>
              </a:buClr>
              <a:buFont typeface="Wingdings" pitchFamily="2" charset="2"/>
              <a:buChar char="§"/>
            </a:pPr>
            <a:endParaRPr lang="en-GB" sz="1900" dirty="0" smtClean="0"/>
          </a:p>
          <a:p>
            <a:pPr algn="just">
              <a:buClr>
                <a:srgbClr val="FF0000"/>
              </a:buClr>
              <a:buFont typeface="Wingdings" pitchFamily="2" charset="2"/>
              <a:buChar char="§"/>
            </a:pPr>
            <a:r>
              <a:rPr lang="en-GB" sz="1900" dirty="0" smtClean="0"/>
              <a:t> For </a:t>
            </a:r>
            <a:r>
              <a:rPr lang="en-GB" sz="1900" dirty="0"/>
              <a:t>8</a:t>
            </a:r>
            <a:r>
              <a:rPr lang="en-GB" sz="1900" baseline="30000" dirty="0"/>
              <a:t>th</a:t>
            </a:r>
            <a:r>
              <a:rPr lang="en-GB" sz="1900" dirty="0"/>
              <a:t> standard he joined a school of better reputation, but he couldn’t adjust to the new environment. He failed in 2 subjects in 9</a:t>
            </a:r>
            <a:r>
              <a:rPr lang="en-GB" sz="1900" baseline="30000" dirty="0"/>
              <a:t>th</a:t>
            </a:r>
            <a:r>
              <a:rPr lang="en-GB" sz="1900" dirty="0"/>
              <a:t> standard, Parents wanted to see his progress report;  School authorities wanted to meet his parents.</a:t>
            </a:r>
            <a:endParaRPr lang="en-IN" sz="1900" dirty="0"/>
          </a:p>
          <a:p>
            <a:pPr algn="just">
              <a:buClr>
                <a:srgbClr val="FF0000"/>
              </a:buClr>
            </a:pPr>
            <a:r>
              <a:rPr lang="en-GB" sz="1900" dirty="0"/>
              <a:t> </a:t>
            </a:r>
            <a:endParaRPr lang="en-GB" sz="1900" dirty="0" smtClean="0"/>
          </a:p>
          <a:p>
            <a:pPr algn="just">
              <a:buClr>
                <a:srgbClr val="FF0000"/>
              </a:buClr>
              <a:buFont typeface="Wingdings" pitchFamily="2" charset="2"/>
              <a:buChar char="§"/>
            </a:pPr>
            <a:r>
              <a:rPr lang="en-GB" sz="1900" dirty="0" smtClean="0"/>
              <a:t> Because </a:t>
            </a:r>
            <a:r>
              <a:rPr lang="en-GB" sz="1900" dirty="0"/>
              <a:t>of the pressure of learning, the boy refused to go to School again.  Other reputed schools  refused the admission for this boy.   So  his parents brought him to Kaliyuva Mane in September 2014 reluctantly.  </a:t>
            </a:r>
            <a:r>
              <a:rPr lang="en-GB" sz="1900" dirty="0" err="1"/>
              <a:t>Yogesh</a:t>
            </a:r>
            <a:r>
              <a:rPr lang="en-GB" sz="1900" dirty="0"/>
              <a:t> liked the environment at Kaliyuva Mane and started  learning. </a:t>
            </a:r>
          </a:p>
        </p:txBody>
      </p:sp>
      <p:sp>
        <p:nvSpPr>
          <p:cNvPr id="10" name="TextBox 9"/>
          <p:cNvSpPr txBox="1"/>
          <p:nvPr/>
        </p:nvSpPr>
        <p:spPr>
          <a:xfrm>
            <a:off x="6072198" y="4786322"/>
            <a:ext cx="3000396" cy="1323439"/>
          </a:xfrm>
          <a:prstGeom prst="rect">
            <a:avLst/>
          </a:prstGeom>
          <a:solidFill>
            <a:schemeClr val="accent3">
              <a:lumMod val="40000"/>
              <a:lumOff val="60000"/>
            </a:schemeClr>
          </a:solidFill>
          <a:ln w="12700">
            <a:solidFill>
              <a:srgbClr val="C00000"/>
            </a:solidFill>
          </a:ln>
          <a:effectLst>
            <a:glow rad="228600">
              <a:schemeClr val="accent3">
                <a:satMod val="175000"/>
                <a:alpha val="40000"/>
              </a:schemeClr>
            </a:glow>
          </a:effectLst>
        </p:spPr>
        <p:txBody>
          <a:bodyPr wrap="square" rtlCol="0">
            <a:spAutoFit/>
          </a:bodyPr>
          <a:lstStyle/>
          <a:p>
            <a:pPr algn="ctr"/>
            <a:r>
              <a:rPr lang="en-GB" sz="2000" b="1" dirty="0">
                <a:solidFill>
                  <a:srgbClr val="FF0000"/>
                </a:solidFill>
              </a:rPr>
              <a:t>2016 April </a:t>
            </a:r>
          </a:p>
          <a:p>
            <a:pPr algn="ctr"/>
            <a:r>
              <a:rPr lang="en-GB" sz="2000" b="1" dirty="0"/>
              <a:t> </a:t>
            </a:r>
            <a:r>
              <a:rPr lang="en-GB" sz="2000" b="1" dirty="0" err="1"/>
              <a:t>Yogesh</a:t>
            </a:r>
            <a:r>
              <a:rPr lang="en-GB" sz="2000" b="1" dirty="0"/>
              <a:t> passed 10</a:t>
            </a:r>
            <a:r>
              <a:rPr lang="en-GB" sz="2000" b="1" baseline="30000" dirty="0"/>
              <a:t>th</a:t>
            </a:r>
            <a:r>
              <a:rPr lang="en-GB" sz="2000" b="1" dirty="0"/>
              <a:t> standard securing 74% of marks</a:t>
            </a:r>
            <a:endParaRPr lang="en-US" sz="2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Conceptualization of Kaliyuva Mane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5" name="Footer Placeholder 4"/>
          <p:cNvSpPr>
            <a:spLocks noGrp="1"/>
          </p:cNvSpPr>
          <p:nvPr>
            <p:ph type="ftr" sz="quarter" idx="3"/>
          </p:nvPr>
        </p:nvSpPr>
        <p:spPr/>
        <p:txBody>
          <a:bodyPr/>
          <a:lstStyle/>
          <a:p>
            <a:r>
              <a:rPr lang="en-US" smtClean="0"/>
              <a:t>Divya Deepa Charitable Trust</a:t>
            </a:r>
            <a:endParaRPr lang="en-US" dirty="0"/>
          </a:p>
        </p:txBody>
      </p:sp>
      <p:pic>
        <p:nvPicPr>
          <p:cNvPr id="8" name="Picture 7" descr="Sri 2"/>
          <p:cNvPicPr>
            <a:picLocks noChangeAspect="1" noChangeArrowheads="1"/>
          </p:cNvPicPr>
          <p:nvPr/>
        </p:nvPicPr>
        <p:blipFill>
          <a:blip r:embed="rId2" cstate="print"/>
          <a:srcRect/>
          <a:stretch>
            <a:fillRect/>
          </a:stretch>
        </p:blipFill>
        <p:spPr bwMode="auto">
          <a:xfrm>
            <a:off x="300006" y="1381123"/>
            <a:ext cx="4072797" cy="28194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TextBox 8"/>
          <p:cNvSpPr txBox="1"/>
          <p:nvPr/>
        </p:nvSpPr>
        <p:spPr>
          <a:xfrm>
            <a:off x="280958" y="4505322"/>
            <a:ext cx="4519642" cy="1200329"/>
          </a:xfrm>
          <a:prstGeom prst="rect">
            <a:avLst/>
          </a:prstGeom>
          <a:noFill/>
        </p:spPr>
        <p:txBody>
          <a:bodyPr wrap="square" rtlCol="0">
            <a:spAutoFit/>
          </a:bodyPr>
          <a:lstStyle/>
          <a:p>
            <a:r>
              <a:rPr lang="kn-IN" sz="2400" b="1" dirty="0">
                <a:solidFill>
                  <a:srgbClr val="FF0000"/>
                </a:solidFill>
              </a:rPr>
              <a:t>August 1992</a:t>
            </a:r>
          </a:p>
          <a:p>
            <a:pPr>
              <a:buClr>
                <a:schemeClr val="accent6">
                  <a:lumMod val="50000"/>
                </a:schemeClr>
              </a:buClr>
            </a:pPr>
            <a:r>
              <a:rPr lang="kn-IN" sz="2400" dirty="0"/>
              <a:t>Beginning of </a:t>
            </a:r>
            <a:r>
              <a:rPr lang="kn-IN" sz="2400" dirty="0" smtClean="0"/>
              <a:t>free</a:t>
            </a:r>
            <a:r>
              <a:rPr lang="en-US" sz="2400" dirty="0" smtClean="0"/>
              <a:t> </a:t>
            </a:r>
            <a:r>
              <a:rPr lang="kn-IN" sz="2400" dirty="0" smtClean="0"/>
              <a:t>supplementary </a:t>
            </a:r>
            <a:r>
              <a:rPr lang="kn-IN" sz="2400" dirty="0"/>
              <a:t>classes for rural </a:t>
            </a:r>
            <a:r>
              <a:rPr lang="kn-IN" sz="2400" dirty="0" smtClean="0"/>
              <a:t>children</a:t>
            </a:r>
            <a:endParaRPr lang="en-US" sz="2400" dirty="0"/>
          </a:p>
        </p:txBody>
      </p:sp>
      <p:sp>
        <p:nvSpPr>
          <p:cNvPr id="10" name="TextBox 9"/>
          <p:cNvSpPr txBox="1"/>
          <p:nvPr/>
        </p:nvSpPr>
        <p:spPr>
          <a:xfrm>
            <a:off x="5105400" y="4547530"/>
            <a:ext cx="4038600" cy="1569660"/>
          </a:xfrm>
          <a:prstGeom prst="rect">
            <a:avLst/>
          </a:prstGeom>
          <a:noFill/>
        </p:spPr>
        <p:txBody>
          <a:bodyPr wrap="square" rtlCol="0">
            <a:spAutoFit/>
          </a:bodyPr>
          <a:lstStyle/>
          <a:p>
            <a:r>
              <a:rPr lang="kn-IN" sz="2400" b="1" dirty="0">
                <a:solidFill>
                  <a:srgbClr val="FF0000"/>
                </a:solidFill>
              </a:rPr>
              <a:t>June 2005</a:t>
            </a:r>
          </a:p>
          <a:p>
            <a:pPr>
              <a:buClr>
                <a:schemeClr val="accent6">
                  <a:lumMod val="50000"/>
                </a:schemeClr>
              </a:buClr>
            </a:pPr>
            <a:r>
              <a:rPr lang="kn-IN" sz="2400" dirty="0"/>
              <a:t>Beginning  of </a:t>
            </a:r>
            <a:r>
              <a:rPr lang="kn-IN" sz="2400" dirty="0" smtClean="0"/>
              <a:t>a</a:t>
            </a:r>
            <a:r>
              <a:rPr lang="en-US" sz="2400" dirty="0" smtClean="0"/>
              <a:t> free experimental school for opportunity-deprived children</a:t>
            </a:r>
            <a:endParaRPr lang="en-US" sz="2400" dirty="0"/>
          </a:p>
        </p:txBody>
      </p:sp>
      <p:pic>
        <p:nvPicPr>
          <p:cNvPr id="11" name="Picture 2" descr="C:\Windows.old\Users\ananth\Divyadeepa Dell 280315\Kaliyuva Mane\Celebrations\events\Vahini, Praphulla inauguration 28-06=08\PICT0043.JPG"/>
          <p:cNvPicPr>
            <a:picLocks noChangeAspect="1" noChangeArrowheads="1"/>
          </p:cNvPicPr>
          <p:nvPr/>
        </p:nvPicPr>
        <p:blipFill>
          <a:blip r:embed="rId3" cstate="print"/>
          <a:srcRect/>
          <a:stretch>
            <a:fillRect/>
          </a:stretch>
        </p:blipFill>
        <p:spPr bwMode="auto">
          <a:xfrm>
            <a:off x="5143504" y="1371600"/>
            <a:ext cx="3771896" cy="2828922"/>
          </a:xfrm>
          <a:prstGeom prst="rect">
            <a:avLst/>
          </a:prstGeom>
          <a:noFill/>
          <a:effectLst>
            <a:glow rad="63500">
              <a:schemeClr val="accent1">
                <a:satMod val="175000"/>
                <a:alpha val="40000"/>
              </a:schemeClr>
            </a:glow>
          </a:effectLst>
        </p:spPr>
      </p:pic>
      <p:sp>
        <p:nvSpPr>
          <p:cNvPr id="12" name="Right Arrow 11"/>
          <p:cNvSpPr/>
          <p:nvPr/>
        </p:nvSpPr>
        <p:spPr>
          <a:xfrm>
            <a:off x="4529134" y="2667000"/>
            <a:ext cx="50006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8000"/>
              </a:solidFill>
            </a:endParaRPr>
          </a:p>
        </p:txBody>
      </p:sp>
      <p:sp>
        <p:nvSpPr>
          <p:cNvPr id="13" name="Rectangle 12"/>
          <p:cNvSpPr/>
          <p:nvPr/>
        </p:nvSpPr>
        <p:spPr>
          <a:xfrm>
            <a:off x="1139757" y="894546"/>
            <a:ext cx="2594043" cy="477054"/>
          </a:xfrm>
          <a:prstGeom prst="rect">
            <a:avLst/>
          </a:prstGeom>
        </p:spPr>
        <p:txBody>
          <a:bodyPr wrap="none">
            <a:spAutoFit/>
          </a:bodyPr>
          <a:lstStyle/>
          <a:p>
            <a:r>
              <a:rPr lang="kn-IN" sz="2400" b="1" dirty="0" smtClean="0">
                <a:solidFill>
                  <a:srgbClr val="FF0000"/>
                </a:solidFill>
              </a:rPr>
              <a:t>Srirampura village</a:t>
            </a:r>
            <a:endParaRPr lang="en-US" sz="2400" b="1" dirty="0">
              <a:solidFill>
                <a:srgbClr val="FF0000"/>
              </a:solidFill>
            </a:endParaRPr>
          </a:p>
        </p:txBody>
      </p:sp>
      <p:sp>
        <p:nvSpPr>
          <p:cNvPr id="14" name="Rectangle 13"/>
          <p:cNvSpPr/>
          <p:nvPr/>
        </p:nvSpPr>
        <p:spPr>
          <a:xfrm>
            <a:off x="5635557" y="894546"/>
            <a:ext cx="2910477" cy="461665"/>
          </a:xfrm>
          <a:prstGeom prst="rect">
            <a:avLst/>
          </a:prstGeom>
        </p:spPr>
        <p:txBody>
          <a:bodyPr wrap="none">
            <a:spAutoFit/>
          </a:bodyPr>
          <a:lstStyle/>
          <a:p>
            <a:r>
              <a:rPr lang="en-US" sz="2400" b="1" dirty="0" smtClean="0">
                <a:solidFill>
                  <a:srgbClr val="FF0000"/>
                </a:solidFill>
              </a:rPr>
              <a:t>Kenchalagudu Village</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Deviations from the Regular School</a:t>
            </a:r>
            <a:endParaRPr lang="en-IN" dirty="0"/>
          </a:p>
        </p:txBody>
      </p:sp>
      <p:sp>
        <p:nvSpPr>
          <p:cNvPr id="3" name="Content Placeholder 2"/>
          <p:cNvSpPr>
            <a:spLocks noGrp="1"/>
          </p:cNvSpPr>
          <p:nvPr>
            <p:ph idx="1"/>
          </p:nvPr>
        </p:nvSpPr>
        <p:spPr>
          <a:xfrm>
            <a:off x="1219200" y="1143000"/>
            <a:ext cx="8686800" cy="685800"/>
          </a:xfrm>
        </p:spPr>
        <p:txBody>
          <a:bodyPr>
            <a:normAutofit/>
          </a:bodyPr>
          <a:lstStyle/>
          <a:p>
            <a:pPr marL="0" indent="0">
              <a:buNone/>
            </a:pPr>
            <a:r>
              <a:rPr lang="en-US" b="1" dirty="0" smtClean="0"/>
              <a:t>Admission process throughout the year</a:t>
            </a:r>
          </a:p>
          <a:p>
            <a:pPr marL="0" indent="0"/>
            <a:endParaRPr lang="en-US" dirty="0" smtClean="0"/>
          </a:p>
          <a:p>
            <a:pPr marL="0" indent="0">
              <a:buNone/>
            </a:pPr>
            <a:endParaRPr lang="en-US" dirty="0" smtClean="0"/>
          </a:p>
          <a:p>
            <a:pPr marL="0" indent="0">
              <a:buNone/>
            </a:pP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5" name="Footer Placeholder 4"/>
          <p:cNvSpPr>
            <a:spLocks noGrp="1"/>
          </p:cNvSpPr>
          <p:nvPr>
            <p:ph type="ftr" sz="quarter" idx="3"/>
          </p:nvPr>
        </p:nvSpPr>
        <p:spPr/>
        <p:txBody>
          <a:bodyPr/>
          <a:lstStyle/>
          <a:p>
            <a:r>
              <a:rPr lang="en-US" smtClean="0"/>
              <a:t>Divya Deepa Charitable Trust</a:t>
            </a:r>
            <a:endParaRPr lang="en-US" dirty="0"/>
          </a:p>
        </p:txBody>
      </p:sp>
      <p:sp>
        <p:nvSpPr>
          <p:cNvPr id="6" name="Content Placeholder 2"/>
          <p:cNvSpPr txBox="1">
            <a:spLocks/>
          </p:cNvSpPr>
          <p:nvPr/>
        </p:nvSpPr>
        <p:spPr>
          <a:xfrm>
            <a:off x="1219200" y="2133600"/>
            <a:ext cx="7620000" cy="838200"/>
          </a:xfrm>
          <a:prstGeom prst="rect">
            <a:avLst/>
          </a:prstGeom>
        </p:spPr>
        <p:txBody>
          <a:bodyPr vert="horz" lIns="91440" tIns="45720" rIns="91440" bIns="45720" rtlCol="0">
            <a:noAutofit/>
          </a:bodyPr>
          <a:lstStyle/>
          <a:p>
            <a:r>
              <a:rPr lang="en-US" sz="2800" b="1" dirty="0" smtClean="0"/>
              <a:t>Adequate time for a child to feel comfortable and settle down </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800" b="1"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800" b="1"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1" name="Picture 3" descr="C:\Users\Public\Music\Desktop\Happy Kid.jpg"/>
          <p:cNvPicPr>
            <a:picLocks noChangeAspect="1" noChangeArrowheads="1"/>
          </p:cNvPicPr>
          <p:nvPr/>
        </p:nvPicPr>
        <p:blipFill>
          <a:blip r:embed="rId2" cstate="print"/>
          <a:srcRect/>
          <a:stretch>
            <a:fillRect/>
          </a:stretch>
        </p:blipFill>
        <p:spPr bwMode="auto">
          <a:xfrm>
            <a:off x="228599" y="2171846"/>
            <a:ext cx="901714" cy="864000"/>
          </a:xfrm>
          <a:prstGeom prst="rect">
            <a:avLst/>
          </a:prstGeom>
          <a:noFill/>
        </p:spPr>
      </p:pic>
      <p:sp>
        <p:nvSpPr>
          <p:cNvPr id="10" name="Content Placeholder 2"/>
          <p:cNvSpPr txBox="1">
            <a:spLocks/>
          </p:cNvSpPr>
          <p:nvPr/>
        </p:nvSpPr>
        <p:spPr>
          <a:xfrm>
            <a:off x="1219200" y="3429000"/>
            <a:ext cx="7772400" cy="838200"/>
          </a:xfrm>
          <a:prstGeom prst="rect">
            <a:avLst/>
          </a:prstGeom>
        </p:spPr>
        <p:txBody>
          <a:bodyPr vert="horz" lIns="91440" tIns="45720" rIns="91440" bIns="45720" rtlCol="0">
            <a:noAutofit/>
          </a:bodyPr>
          <a:lstStyle/>
          <a:p>
            <a:r>
              <a:rPr lang="en-US" sz="2800" b="1" dirty="0" smtClean="0"/>
              <a:t>Curriculum tailored on the child’s current knowledge and age</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800" b="1"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800" b="1"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1219200" y="4724400"/>
            <a:ext cx="7772400" cy="838200"/>
          </a:xfrm>
          <a:prstGeom prst="rect">
            <a:avLst/>
          </a:prstGeom>
        </p:spPr>
        <p:txBody>
          <a:bodyPr vert="horz" lIns="91440" tIns="45720" rIns="91440" bIns="45720" rtlCol="0">
            <a:noAutofit/>
          </a:bodyPr>
          <a:lstStyle/>
          <a:p>
            <a:r>
              <a:rPr lang="en-US" sz="2800" b="1" dirty="0" smtClean="0"/>
              <a:t>Flexible teams rather than dividing children into rigid standards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800" b="1"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13" name="Picture 12" descr="Tailored.png"/>
          <p:cNvPicPr>
            <a:picLocks noChangeAspect="1"/>
          </p:cNvPicPr>
          <p:nvPr/>
        </p:nvPicPr>
        <p:blipFill>
          <a:blip r:embed="rId3" cstate="print"/>
          <a:stretch>
            <a:fillRect/>
          </a:stretch>
        </p:blipFill>
        <p:spPr>
          <a:xfrm>
            <a:off x="228600" y="3352800"/>
            <a:ext cx="1066800" cy="1066800"/>
          </a:xfrm>
          <a:prstGeom prst="rect">
            <a:avLst/>
          </a:prstGeom>
        </p:spPr>
      </p:pic>
      <p:pic>
        <p:nvPicPr>
          <p:cNvPr id="14" name="Picture 13" descr="calender.jpg"/>
          <p:cNvPicPr>
            <a:picLocks noChangeAspect="1"/>
          </p:cNvPicPr>
          <p:nvPr/>
        </p:nvPicPr>
        <p:blipFill>
          <a:blip r:embed="rId4" cstate="print"/>
          <a:stretch>
            <a:fillRect/>
          </a:stretch>
        </p:blipFill>
        <p:spPr>
          <a:xfrm>
            <a:off x="304800" y="990600"/>
            <a:ext cx="838200" cy="838200"/>
          </a:xfrm>
          <a:prstGeom prst="rect">
            <a:avLst/>
          </a:prstGeom>
        </p:spPr>
      </p:pic>
      <p:pic>
        <p:nvPicPr>
          <p:cNvPr id="15" name="Picture 14" descr="Flexibility.png"/>
          <p:cNvPicPr>
            <a:picLocks noChangeAspect="1"/>
          </p:cNvPicPr>
          <p:nvPr/>
        </p:nvPicPr>
        <p:blipFill>
          <a:blip r:embed="rId5" cstate="print"/>
          <a:stretch>
            <a:fillRect/>
          </a:stretch>
        </p:blipFill>
        <p:spPr>
          <a:xfrm>
            <a:off x="304800" y="4724400"/>
            <a:ext cx="914400" cy="914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Deviations from the Regular School</a:t>
            </a: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5" name="Footer Placeholder 4"/>
          <p:cNvSpPr>
            <a:spLocks noGrp="1"/>
          </p:cNvSpPr>
          <p:nvPr>
            <p:ph type="ftr" sz="quarter" idx="3"/>
          </p:nvPr>
        </p:nvSpPr>
        <p:spPr/>
        <p:txBody>
          <a:bodyPr/>
          <a:lstStyle/>
          <a:p>
            <a:r>
              <a:rPr lang="en-US" smtClean="0"/>
              <a:t>Divya Deepa Charitable Trust</a:t>
            </a:r>
            <a:endParaRPr lang="en-US" dirty="0"/>
          </a:p>
        </p:txBody>
      </p:sp>
      <p:sp>
        <p:nvSpPr>
          <p:cNvPr id="6" name="Content Placeholder 2"/>
          <p:cNvSpPr txBox="1">
            <a:spLocks/>
          </p:cNvSpPr>
          <p:nvPr/>
        </p:nvSpPr>
        <p:spPr>
          <a:xfrm>
            <a:off x="1219200" y="1143000"/>
            <a:ext cx="8686800" cy="685800"/>
          </a:xfrm>
          <a:prstGeom prst="rect">
            <a:avLst/>
          </a:prstGeom>
        </p:spPr>
        <p:txBody>
          <a:bodyPr vert="horz" lIns="91440" tIns="45720" rIns="91440" bIns="45720" rtlCol="0">
            <a:normAutofit/>
          </a:bodyPr>
          <a:lstStyle/>
          <a:p>
            <a:pPr>
              <a:spcBef>
                <a:spcPct val="20000"/>
              </a:spcBef>
            </a:pPr>
            <a:r>
              <a:rPr lang="en-US" sz="2800" b="1" dirty="0" smtClean="0"/>
              <a:t>No fear instilling exams. Only informal tests.</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No exams.jpg"/>
          <p:cNvPicPr>
            <a:picLocks noChangeAspect="1"/>
          </p:cNvPicPr>
          <p:nvPr/>
        </p:nvPicPr>
        <p:blipFill>
          <a:blip r:embed="rId2" cstate="print"/>
          <a:stretch>
            <a:fillRect/>
          </a:stretch>
        </p:blipFill>
        <p:spPr>
          <a:xfrm>
            <a:off x="304800" y="990600"/>
            <a:ext cx="863600" cy="863600"/>
          </a:xfrm>
          <a:prstGeom prst="rect">
            <a:avLst/>
          </a:prstGeom>
        </p:spPr>
      </p:pic>
      <p:sp>
        <p:nvSpPr>
          <p:cNvPr id="9" name="Content Placeholder 2"/>
          <p:cNvSpPr txBox="1">
            <a:spLocks/>
          </p:cNvSpPr>
          <p:nvPr/>
        </p:nvSpPr>
        <p:spPr>
          <a:xfrm>
            <a:off x="1219200" y="2209800"/>
            <a:ext cx="7696200" cy="914400"/>
          </a:xfrm>
          <a:prstGeom prst="rect">
            <a:avLst/>
          </a:prstGeom>
        </p:spPr>
        <p:txBody>
          <a:bodyPr vert="horz" lIns="91440" tIns="45720" rIns="91440" bIns="45720" rtlCol="0">
            <a:normAutofit fontScale="92500" lnSpcReduction="10000"/>
          </a:bodyPr>
          <a:lstStyle/>
          <a:p>
            <a:r>
              <a:rPr lang="en-US" sz="3000" b="1" dirty="0" smtClean="0"/>
              <a:t>Neither  a  formal Kannada medium school nor an English medium school</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Kannada &amp; English.png"/>
          <p:cNvPicPr>
            <a:picLocks noChangeAspect="1"/>
          </p:cNvPicPr>
          <p:nvPr/>
        </p:nvPicPr>
        <p:blipFill>
          <a:blip r:embed="rId3" cstate="print"/>
          <a:stretch>
            <a:fillRect/>
          </a:stretch>
        </p:blipFill>
        <p:spPr>
          <a:xfrm>
            <a:off x="228600" y="2133600"/>
            <a:ext cx="990600" cy="990600"/>
          </a:xfrm>
          <a:prstGeom prst="rect">
            <a:avLst/>
          </a:prstGeom>
        </p:spPr>
      </p:pic>
      <p:pic>
        <p:nvPicPr>
          <p:cNvPr id="12" name="Picture 11" descr="Love.png"/>
          <p:cNvPicPr>
            <a:picLocks noChangeAspect="1"/>
          </p:cNvPicPr>
          <p:nvPr/>
        </p:nvPicPr>
        <p:blipFill>
          <a:blip r:embed="rId4" cstate="print"/>
          <a:srcRect l="15790" t="15790" r="18713" b="18713"/>
          <a:stretch>
            <a:fillRect/>
          </a:stretch>
        </p:blipFill>
        <p:spPr>
          <a:xfrm>
            <a:off x="152400" y="3352800"/>
            <a:ext cx="1143000" cy="1143000"/>
          </a:xfrm>
          <a:prstGeom prst="rect">
            <a:avLst/>
          </a:prstGeom>
        </p:spPr>
      </p:pic>
      <p:sp>
        <p:nvSpPr>
          <p:cNvPr id="13" name="Content Placeholder 2"/>
          <p:cNvSpPr txBox="1">
            <a:spLocks/>
          </p:cNvSpPr>
          <p:nvPr/>
        </p:nvSpPr>
        <p:spPr>
          <a:xfrm>
            <a:off x="1219200" y="3505200"/>
            <a:ext cx="7696200" cy="914400"/>
          </a:xfrm>
          <a:prstGeom prst="rect">
            <a:avLst/>
          </a:prstGeom>
        </p:spPr>
        <p:txBody>
          <a:bodyPr vert="horz" lIns="91440" tIns="45720" rIns="91440" bIns="45720" rtlCol="0">
            <a:noAutofit/>
          </a:bodyPr>
          <a:lstStyle/>
          <a:p>
            <a:r>
              <a:rPr lang="en-US" sz="2800" b="1" dirty="0" smtClean="0"/>
              <a:t>Individual attention to each child’s emotions, interest &amp; abilities, as happy minds learn faster </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Innovative Learning Areas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5" name="Footer Placeholder 4"/>
          <p:cNvSpPr>
            <a:spLocks noGrp="1"/>
          </p:cNvSpPr>
          <p:nvPr>
            <p:ph type="ftr" sz="quarter" idx="3"/>
          </p:nvPr>
        </p:nvSpPr>
        <p:spPr/>
        <p:txBody>
          <a:bodyPr/>
          <a:lstStyle/>
          <a:p>
            <a:r>
              <a:rPr lang="en-US" smtClean="0"/>
              <a:t>Divya Deepa Charitable Trust</a:t>
            </a:r>
            <a:endParaRPr lang="en-US" dirty="0"/>
          </a:p>
        </p:txBody>
      </p:sp>
      <p:pic>
        <p:nvPicPr>
          <p:cNvPr id="9" name="Picture 4" descr="C:\Windows.old\Users\ananth\Divyadeepa Dell 280315\Pictures\Yan, 080313\Kids bank.JPG"/>
          <p:cNvPicPr>
            <a:picLocks noChangeAspect="1" noChangeArrowheads="1"/>
          </p:cNvPicPr>
          <p:nvPr/>
        </p:nvPicPr>
        <p:blipFill>
          <a:blip r:embed="rId2" cstate="print"/>
          <a:srcRect/>
          <a:stretch>
            <a:fillRect/>
          </a:stretch>
        </p:blipFill>
        <p:spPr bwMode="auto">
          <a:xfrm>
            <a:off x="142844" y="908425"/>
            <a:ext cx="4071966" cy="3053975"/>
          </a:xfrm>
          <a:prstGeom prst="rect">
            <a:avLst/>
          </a:prstGeom>
          <a:noFill/>
        </p:spPr>
      </p:pic>
      <p:sp>
        <p:nvSpPr>
          <p:cNvPr id="10" name="TextBox 9"/>
          <p:cNvSpPr txBox="1"/>
          <p:nvPr/>
        </p:nvSpPr>
        <p:spPr>
          <a:xfrm>
            <a:off x="142844" y="4124742"/>
            <a:ext cx="4071966" cy="1785104"/>
          </a:xfrm>
          <a:prstGeom prst="rect">
            <a:avLst/>
          </a:prstGeom>
          <a:noFill/>
        </p:spPr>
        <p:txBody>
          <a:bodyPr wrap="square" rtlCol="0">
            <a:spAutoFit/>
          </a:bodyPr>
          <a:lstStyle/>
          <a:p>
            <a:pPr algn="just">
              <a:buClr>
                <a:srgbClr val="C00000"/>
              </a:buClr>
              <a:buFont typeface="Wingdings" pitchFamily="2" charset="2"/>
              <a:buChar char="Ø"/>
            </a:pPr>
            <a:r>
              <a:rPr lang="kn-IN" sz="2200" b="1" dirty="0">
                <a:solidFill>
                  <a:schemeClr val="accent3">
                    <a:lumMod val="75000"/>
                  </a:schemeClr>
                </a:solidFill>
                <a:cs typeface="Arial" pitchFamily="34" charset="0"/>
              </a:rPr>
              <a:t>Kids’ </a:t>
            </a:r>
            <a:r>
              <a:rPr lang="kn-IN" sz="2200" b="1" dirty="0" smtClean="0">
                <a:solidFill>
                  <a:schemeClr val="accent3">
                    <a:lumMod val="75000"/>
                  </a:schemeClr>
                </a:solidFill>
                <a:cs typeface="Arial" pitchFamily="34" charset="0"/>
              </a:rPr>
              <a:t>Bank</a:t>
            </a:r>
            <a:r>
              <a:rPr lang="en-US" sz="2200" b="1" dirty="0" smtClean="0">
                <a:solidFill>
                  <a:schemeClr val="accent3">
                    <a:lumMod val="75000"/>
                  </a:schemeClr>
                </a:solidFill>
                <a:cs typeface="Arial" pitchFamily="34" charset="0"/>
              </a:rPr>
              <a:t>: </a:t>
            </a:r>
            <a:r>
              <a:rPr lang="en-US" sz="2200" dirty="0" smtClean="0">
                <a:cs typeface="Arial" pitchFamily="34" charset="0"/>
              </a:rPr>
              <a:t>A un</a:t>
            </a:r>
            <a:r>
              <a:rPr lang="kn-IN" sz="2200" dirty="0" smtClean="0">
                <a:cs typeface="Arial" pitchFamily="34" charset="0"/>
              </a:rPr>
              <a:t>ique </a:t>
            </a:r>
            <a:r>
              <a:rPr lang="kn-IN" sz="2200" dirty="0">
                <a:cs typeface="Arial" pitchFamily="34" charset="0"/>
              </a:rPr>
              <a:t>concept to teach </a:t>
            </a:r>
            <a:r>
              <a:rPr lang="kn-IN" sz="2200" dirty="0" smtClean="0">
                <a:cs typeface="Arial" pitchFamily="34" charset="0"/>
              </a:rPr>
              <a:t>children</a:t>
            </a:r>
            <a:r>
              <a:rPr lang="en-US" sz="2200" dirty="0" smtClean="0">
                <a:cs typeface="Arial" pitchFamily="34" charset="0"/>
              </a:rPr>
              <a:t>, the</a:t>
            </a:r>
            <a:r>
              <a:rPr lang="kn-IN" sz="2200" dirty="0" smtClean="0">
                <a:cs typeface="Arial" pitchFamily="34" charset="0"/>
              </a:rPr>
              <a:t> </a:t>
            </a:r>
            <a:r>
              <a:rPr lang="en-US" sz="2200" dirty="0" smtClean="0">
                <a:cs typeface="Arial" pitchFamily="34" charset="0"/>
              </a:rPr>
              <a:t>v</a:t>
            </a:r>
            <a:r>
              <a:rPr lang="kn-IN" sz="2200" dirty="0" smtClean="0">
                <a:cs typeface="Arial" pitchFamily="34" charset="0"/>
              </a:rPr>
              <a:t>alue </a:t>
            </a:r>
            <a:r>
              <a:rPr lang="kn-IN" sz="2200" dirty="0">
                <a:cs typeface="Arial" pitchFamily="34" charset="0"/>
              </a:rPr>
              <a:t>of money and materials, their </a:t>
            </a:r>
            <a:r>
              <a:rPr lang="en-US" sz="2200" dirty="0">
                <a:cs typeface="Arial" pitchFamily="34" charset="0"/>
              </a:rPr>
              <a:t>l</a:t>
            </a:r>
            <a:r>
              <a:rPr lang="kn-IN" sz="2200" dirty="0">
                <a:cs typeface="Arial" pitchFamily="34" charset="0"/>
              </a:rPr>
              <a:t>imitations, banking </a:t>
            </a:r>
            <a:r>
              <a:rPr lang="kn-IN" sz="2200" dirty="0" smtClean="0">
                <a:cs typeface="Arial" pitchFamily="34" charset="0"/>
              </a:rPr>
              <a:t>transactions</a:t>
            </a:r>
            <a:r>
              <a:rPr lang="en-US" sz="2200" dirty="0" smtClean="0">
                <a:cs typeface="Arial" pitchFamily="34" charset="0"/>
              </a:rPr>
              <a:t> and</a:t>
            </a:r>
            <a:r>
              <a:rPr lang="kn-IN" sz="2200" dirty="0" smtClean="0">
                <a:cs typeface="Arial" pitchFamily="34" charset="0"/>
              </a:rPr>
              <a:t>  </a:t>
            </a:r>
            <a:r>
              <a:rPr lang="kn-IN" sz="2200" dirty="0">
                <a:cs typeface="Arial" pitchFamily="34" charset="0"/>
              </a:rPr>
              <a:t>arithmetical skills. </a:t>
            </a:r>
          </a:p>
        </p:txBody>
      </p:sp>
      <p:sp>
        <p:nvSpPr>
          <p:cNvPr id="11" name="TextBox 10"/>
          <p:cNvSpPr txBox="1"/>
          <p:nvPr/>
        </p:nvSpPr>
        <p:spPr>
          <a:xfrm>
            <a:off x="4419600" y="4114800"/>
            <a:ext cx="4643470" cy="2123658"/>
          </a:xfrm>
          <a:prstGeom prst="rect">
            <a:avLst/>
          </a:prstGeom>
          <a:noFill/>
        </p:spPr>
        <p:txBody>
          <a:bodyPr wrap="square" rtlCol="0">
            <a:spAutoFit/>
          </a:bodyPr>
          <a:lstStyle/>
          <a:p>
            <a:pPr algn="just">
              <a:buClr>
                <a:srgbClr val="C00000"/>
              </a:buClr>
              <a:buFont typeface="Wingdings" pitchFamily="2" charset="2"/>
              <a:buChar char="Ø"/>
            </a:pPr>
            <a:r>
              <a:rPr lang="kn-IN" sz="2200" b="1" dirty="0">
                <a:solidFill>
                  <a:schemeClr val="accent3">
                    <a:lumMod val="75000"/>
                  </a:schemeClr>
                </a:solidFill>
                <a:cs typeface="Arial" pitchFamily="34" charset="0"/>
              </a:rPr>
              <a:t>Kids’ Court - Transformation </a:t>
            </a:r>
            <a:r>
              <a:rPr lang="en-US" sz="2200" b="1" dirty="0">
                <a:solidFill>
                  <a:schemeClr val="accent3">
                    <a:lumMod val="75000"/>
                  </a:schemeClr>
                </a:solidFill>
                <a:cs typeface="Arial" pitchFamily="34" charset="0"/>
              </a:rPr>
              <a:t> </a:t>
            </a:r>
          </a:p>
          <a:p>
            <a:pPr>
              <a:buClr>
                <a:schemeClr val="accent2">
                  <a:lumMod val="50000"/>
                </a:schemeClr>
              </a:buClr>
              <a:buFont typeface="Wingdings" pitchFamily="2" charset="2"/>
              <a:buChar char="§"/>
            </a:pPr>
            <a:r>
              <a:rPr lang="kn-IN" sz="2200" dirty="0" smtClean="0">
                <a:cs typeface="Arial" pitchFamily="34" charset="0"/>
              </a:rPr>
              <a:t>Children </a:t>
            </a:r>
            <a:r>
              <a:rPr lang="kn-IN" sz="2200" dirty="0">
                <a:cs typeface="Arial" pitchFamily="34" charset="0"/>
              </a:rPr>
              <a:t>file petitions seeking justice. Children’s disputes are being settled here. </a:t>
            </a:r>
          </a:p>
          <a:p>
            <a:pPr>
              <a:buClr>
                <a:schemeClr val="accent2">
                  <a:lumMod val="50000"/>
                </a:schemeClr>
              </a:buClr>
              <a:buFont typeface="Wingdings" pitchFamily="2" charset="2"/>
              <a:buChar char="§"/>
            </a:pPr>
            <a:r>
              <a:rPr lang="kn-IN" sz="2200" dirty="0">
                <a:cs typeface="Arial" pitchFamily="34" charset="0"/>
              </a:rPr>
              <a:t> This is a</a:t>
            </a:r>
            <a:r>
              <a:rPr lang="en-US" sz="2200" dirty="0">
                <a:cs typeface="Arial" pitchFamily="34" charset="0"/>
              </a:rPr>
              <a:t>n</a:t>
            </a:r>
            <a:r>
              <a:rPr lang="kn-IN" sz="2200" dirty="0">
                <a:cs typeface="Arial" pitchFamily="34" charset="0"/>
              </a:rPr>
              <a:t> </a:t>
            </a:r>
            <a:r>
              <a:rPr lang="en-US" sz="2200" dirty="0">
                <a:cs typeface="Arial" pitchFamily="34" charset="0"/>
              </a:rPr>
              <a:t>attempt </a:t>
            </a:r>
            <a:r>
              <a:rPr lang="kn-IN" sz="2200" dirty="0">
                <a:cs typeface="Arial" pitchFamily="34" charset="0"/>
              </a:rPr>
              <a:t>adopted at Kaliyuva Mane to inculcate values. </a:t>
            </a:r>
          </a:p>
        </p:txBody>
      </p:sp>
      <p:pic>
        <p:nvPicPr>
          <p:cNvPr id="12" name="Picture 2" descr="D:\Documents\Divyadeepa Dell 280315\Proposals\TED talk\PPT photos\DSC_0629.JPG"/>
          <p:cNvPicPr>
            <a:picLocks noChangeAspect="1" noChangeArrowheads="1"/>
          </p:cNvPicPr>
          <p:nvPr/>
        </p:nvPicPr>
        <p:blipFill>
          <a:blip r:embed="rId3" cstate="print"/>
          <a:srcRect/>
          <a:stretch>
            <a:fillRect/>
          </a:stretch>
        </p:blipFill>
        <p:spPr bwMode="auto">
          <a:xfrm>
            <a:off x="4495800" y="914400"/>
            <a:ext cx="4064000" cy="304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&amp; Mission of Kaliyuva Mane</a:t>
            </a:r>
            <a:endParaRPr lang="en-IN" dirty="0"/>
          </a:p>
        </p:txBody>
      </p:sp>
      <p:sp>
        <p:nvSpPr>
          <p:cNvPr id="3" name="Content Placeholder 2"/>
          <p:cNvSpPr>
            <a:spLocks noGrp="1"/>
          </p:cNvSpPr>
          <p:nvPr>
            <p:ph idx="1"/>
          </p:nvPr>
        </p:nvSpPr>
        <p:spPr>
          <a:xfrm>
            <a:off x="304800" y="808037"/>
            <a:ext cx="8686800" cy="5135563"/>
          </a:xfrm>
        </p:spPr>
        <p:txBody>
          <a:bodyPr>
            <a:normAutofit fontScale="92500" lnSpcReduction="10000"/>
          </a:bodyPr>
          <a:lstStyle/>
          <a:p>
            <a:pPr>
              <a:buNone/>
            </a:pPr>
            <a:endParaRPr lang="en-US" sz="2400" dirty="0" smtClean="0"/>
          </a:p>
          <a:p>
            <a:pPr>
              <a:buNone/>
            </a:pPr>
            <a:r>
              <a:rPr lang="en-US" sz="2400" b="1" dirty="0" smtClean="0"/>
              <a:t>Vision: Happy childhood &amp; child-centric education for all</a:t>
            </a:r>
            <a:endParaRPr lang="en-IN" sz="2400" b="1" dirty="0" smtClean="0"/>
          </a:p>
          <a:p>
            <a:pPr>
              <a:buNone/>
            </a:pPr>
            <a:endParaRPr lang="en-US" sz="2400" dirty="0" smtClean="0"/>
          </a:p>
          <a:p>
            <a:pPr>
              <a:buNone/>
            </a:pPr>
            <a:r>
              <a:rPr lang="en-US" sz="2400" b="1" dirty="0" smtClean="0"/>
              <a:t>Mission:</a:t>
            </a:r>
          </a:p>
          <a:p>
            <a:pPr>
              <a:buNone/>
            </a:pPr>
            <a:endParaRPr lang="en-US" sz="2400" b="1" dirty="0" smtClean="0"/>
          </a:p>
          <a:p>
            <a:pPr marL="446088" lvl="1" indent="-317500">
              <a:buFont typeface="+mj-lt"/>
              <a:buAutoNum type="alphaLcPeriod"/>
            </a:pPr>
            <a:r>
              <a:rPr lang="en-IN" dirty="0" smtClean="0"/>
              <a:t>To transform opportunity deprived children into self-reliant citizens by giving them Love, Care, Empathy and Education</a:t>
            </a:r>
          </a:p>
          <a:p>
            <a:pPr marL="446088" lvl="1" indent="-317500">
              <a:buFont typeface="+mj-lt"/>
              <a:buAutoNum type="alphaLcPeriod"/>
            </a:pPr>
            <a:endParaRPr lang="en-IN" dirty="0" smtClean="0"/>
          </a:p>
          <a:p>
            <a:pPr marL="446088" lvl="1" indent="-317500">
              <a:buFont typeface="+mj-lt"/>
              <a:buAutoNum type="alphaLcPeriod"/>
            </a:pPr>
            <a:r>
              <a:rPr lang="en-IN" dirty="0" smtClean="0"/>
              <a:t>To carry intense grass root level research about development and education of opportunity deprived children through a free child-centric alternative school</a:t>
            </a:r>
          </a:p>
          <a:p>
            <a:pPr marL="446088" lvl="1" indent="-317500">
              <a:buFont typeface="+mj-lt"/>
              <a:buAutoNum type="alphaLcPeriod"/>
            </a:pPr>
            <a:endParaRPr lang="en-IN" dirty="0" smtClean="0"/>
          </a:p>
          <a:p>
            <a:pPr marL="446088" lvl="1" indent="-317500">
              <a:buFont typeface="+mj-lt"/>
              <a:buAutoNum type="alphaLcPeriod"/>
            </a:pPr>
            <a:r>
              <a:rPr lang="en-IN" dirty="0" smtClean="0"/>
              <a:t>To share the research findings with the stakeholders and assist them in replication</a:t>
            </a: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5" name="Footer Placeholder 4"/>
          <p:cNvSpPr>
            <a:spLocks noGrp="1"/>
          </p:cNvSpPr>
          <p:nvPr>
            <p:ph type="ftr" sz="quarter" idx="3"/>
          </p:nvPr>
        </p:nvSpPr>
        <p:spPr/>
        <p:txBody>
          <a:bodyPr/>
          <a:lstStyle/>
          <a:p>
            <a:r>
              <a:rPr lang="en-US" smtClean="0"/>
              <a:t>Divya Deepa Charitable Trust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Facilities at </a:t>
            </a:r>
            <a:r>
              <a:rPr lang="en-US" dirty="0" err="1" smtClean="0"/>
              <a:t>Kaliyuva</a:t>
            </a:r>
            <a:r>
              <a:rPr lang="en-US" dirty="0" smtClean="0"/>
              <a:t> Mane</a:t>
            </a:r>
            <a:endParaRPr lang="en-IN" dirty="0"/>
          </a:p>
        </p:txBody>
      </p:sp>
      <p:sp>
        <p:nvSpPr>
          <p:cNvPr id="3" name="Content Placeholder 2"/>
          <p:cNvSpPr>
            <a:spLocks noGrp="1"/>
          </p:cNvSpPr>
          <p:nvPr>
            <p:ph idx="1"/>
          </p:nvPr>
        </p:nvSpPr>
        <p:spPr>
          <a:xfrm>
            <a:off x="304800" y="884237"/>
            <a:ext cx="4038600" cy="5135563"/>
          </a:xfrm>
        </p:spPr>
        <p:txBody>
          <a:bodyPr>
            <a:normAutofit/>
          </a:bodyPr>
          <a:lstStyle/>
          <a:p>
            <a:pPr>
              <a:buClr>
                <a:schemeClr val="accent6">
                  <a:lumMod val="50000"/>
                </a:schemeClr>
              </a:buClr>
              <a:buFont typeface="Wingdings" pitchFamily="2" charset="2"/>
              <a:buChar char="Ø"/>
            </a:pPr>
            <a:r>
              <a:rPr lang="kn-IN" sz="2000" b="1" dirty="0" smtClean="0"/>
              <a:t>2.5</a:t>
            </a:r>
            <a:r>
              <a:rPr lang="kn-IN" sz="2000" dirty="0" smtClean="0"/>
              <a:t> acres of green land</a:t>
            </a:r>
            <a:r>
              <a:rPr lang="en-IN" sz="2000" dirty="0" smtClean="0"/>
              <a:t> </a:t>
            </a:r>
          </a:p>
          <a:p>
            <a:pPr>
              <a:buClr>
                <a:schemeClr val="accent6">
                  <a:lumMod val="50000"/>
                </a:schemeClr>
              </a:buClr>
              <a:buFont typeface="Wingdings" pitchFamily="2" charset="2"/>
              <a:buChar char="Ø"/>
            </a:pPr>
            <a:r>
              <a:rPr lang="kn-IN" sz="2000" b="1" dirty="0" smtClean="0"/>
              <a:t>300</a:t>
            </a:r>
            <a:r>
              <a:rPr lang="en-IN" sz="2000" dirty="0" smtClean="0"/>
              <a:t>+</a:t>
            </a:r>
            <a:r>
              <a:rPr lang="kn-IN" sz="2000" dirty="0" smtClean="0"/>
              <a:t> trees</a:t>
            </a:r>
          </a:p>
          <a:p>
            <a:pPr>
              <a:buClr>
                <a:schemeClr val="accent6">
                  <a:lumMod val="50000"/>
                </a:schemeClr>
              </a:buClr>
              <a:buFont typeface="Wingdings" pitchFamily="2" charset="2"/>
              <a:buChar char="Ø"/>
            </a:pPr>
            <a:r>
              <a:rPr lang="kn-IN" sz="2000" dirty="0" smtClean="0"/>
              <a:t>A play ground</a:t>
            </a:r>
          </a:p>
          <a:p>
            <a:pPr>
              <a:buClr>
                <a:schemeClr val="accent6">
                  <a:lumMod val="50000"/>
                </a:schemeClr>
              </a:buClr>
              <a:buFont typeface="Wingdings" pitchFamily="2" charset="2"/>
              <a:buChar char="Ø"/>
            </a:pPr>
            <a:r>
              <a:rPr lang="kn-IN" sz="2000" dirty="0" smtClean="0"/>
              <a:t>An </a:t>
            </a:r>
            <a:r>
              <a:rPr lang="en-US" sz="2000" dirty="0" smtClean="0"/>
              <a:t>o</a:t>
            </a:r>
            <a:r>
              <a:rPr lang="kn-IN" sz="2000" dirty="0" smtClean="0"/>
              <a:t>ffice</a:t>
            </a:r>
          </a:p>
          <a:p>
            <a:pPr>
              <a:buClr>
                <a:schemeClr val="accent6">
                  <a:lumMod val="50000"/>
                </a:schemeClr>
              </a:buClr>
              <a:buFont typeface="Wingdings" pitchFamily="2" charset="2"/>
              <a:buChar char="Ø"/>
            </a:pPr>
            <a:r>
              <a:rPr lang="kn-IN" sz="2000" dirty="0" smtClean="0"/>
              <a:t>Conventional &amp; Non-conventional </a:t>
            </a:r>
            <a:r>
              <a:rPr lang="en-IN" sz="2000" dirty="0" smtClean="0"/>
              <a:t>learning areas</a:t>
            </a:r>
            <a:endParaRPr lang="kn-IN" sz="2000" dirty="0" smtClean="0"/>
          </a:p>
          <a:p>
            <a:pPr>
              <a:buClr>
                <a:schemeClr val="accent6">
                  <a:lumMod val="50000"/>
                </a:schemeClr>
              </a:buClr>
              <a:buFont typeface="Wingdings" pitchFamily="2" charset="2"/>
              <a:buChar char="Ø"/>
            </a:pPr>
            <a:r>
              <a:rPr lang="kn-IN" sz="2000" dirty="0" smtClean="0"/>
              <a:t>Multi purpose hall</a:t>
            </a:r>
          </a:p>
          <a:p>
            <a:pPr>
              <a:buClr>
                <a:schemeClr val="accent6">
                  <a:lumMod val="50000"/>
                </a:schemeClr>
              </a:buClr>
              <a:buFont typeface="Wingdings" pitchFamily="2" charset="2"/>
              <a:buChar char="Ø"/>
            </a:pPr>
            <a:r>
              <a:rPr lang="en-US" sz="2000" dirty="0" smtClean="0"/>
              <a:t>S</a:t>
            </a:r>
            <a:r>
              <a:rPr lang="kn-IN" sz="2000" dirty="0" smtClean="0"/>
              <a:t>cience laboratory</a:t>
            </a:r>
          </a:p>
          <a:p>
            <a:pPr>
              <a:buClr>
                <a:schemeClr val="accent6">
                  <a:lumMod val="50000"/>
                </a:schemeClr>
              </a:buClr>
              <a:buFont typeface="Wingdings" pitchFamily="2" charset="2"/>
              <a:buChar char="Ø"/>
            </a:pPr>
            <a:r>
              <a:rPr lang="kn-IN" sz="2000" dirty="0" smtClean="0"/>
              <a:t>Library</a:t>
            </a:r>
          </a:p>
          <a:p>
            <a:pPr>
              <a:buClr>
                <a:schemeClr val="accent6">
                  <a:lumMod val="50000"/>
                </a:schemeClr>
              </a:buClr>
              <a:buFont typeface="Wingdings" pitchFamily="2" charset="2"/>
              <a:buChar char="Ø"/>
            </a:pPr>
            <a:r>
              <a:rPr lang="kn-IN" sz="2000" dirty="0" smtClean="0"/>
              <a:t>Computer Laboraotory</a:t>
            </a:r>
          </a:p>
          <a:p>
            <a:pPr>
              <a:buClr>
                <a:schemeClr val="accent6">
                  <a:lumMod val="50000"/>
                </a:schemeClr>
              </a:buClr>
              <a:buFont typeface="Wingdings" pitchFamily="2" charset="2"/>
              <a:buChar char="Ø"/>
            </a:pPr>
            <a:r>
              <a:rPr lang="kn-IN" sz="2000" dirty="0" smtClean="0"/>
              <a:t>Own Bore</a:t>
            </a:r>
            <a:r>
              <a:rPr lang="en-IN" sz="2000" dirty="0" smtClean="0"/>
              <a:t>d water</a:t>
            </a:r>
            <a:r>
              <a:rPr lang="kn-IN" sz="2000" dirty="0" smtClean="0"/>
              <a:t> well</a:t>
            </a:r>
          </a:p>
          <a:p>
            <a:pPr>
              <a:buClr>
                <a:schemeClr val="accent6">
                  <a:lumMod val="50000"/>
                </a:schemeClr>
              </a:buClr>
              <a:buFont typeface="Wingdings" pitchFamily="2" charset="2"/>
              <a:buChar char="Ø"/>
            </a:pPr>
            <a:r>
              <a:rPr lang="kn-IN" sz="2000" b="1" dirty="0" smtClean="0"/>
              <a:t>15</a:t>
            </a:r>
            <a:r>
              <a:rPr lang="kn-IN" sz="2000" dirty="0" smtClean="0"/>
              <a:t> KVA, 3 phase Diesel Generator set</a:t>
            </a:r>
            <a:endParaRPr lang="en-US" sz="2000" dirty="0" smtClean="0"/>
          </a:p>
          <a:p>
            <a:pPr>
              <a:buNone/>
            </a:pPr>
            <a:endParaRPr lang="en-US" sz="20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sp>
        <p:nvSpPr>
          <p:cNvPr id="5" name="Footer Placeholder 4"/>
          <p:cNvSpPr>
            <a:spLocks noGrp="1"/>
          </p:cNvSpPr>
          <p:nvPr>
            <p:ph type="ftr" sz="quarter" idx="3"/>
          </p:nvPr>
        </p:nvSpPr>
        <p:spPr/>
        <p:txBody>
          <a:bodyPr/>
          <a:lstStyle/>
          <a:p>
            <a:r>
              <a:rPr lang="en-US" smtClean="0"/>
              <a:t>Divya Deepa Charitable Trust</a:t>
            </a:r>
            <a:endParaRPr lang="en-US" dirty="0"/>
          </a:p>
        </p:txBody>
      </p:sp>
      <p:pic>
        <p:nvPicPr>
          <p:cNvPr id="6" name="Picture 5" descr="Vahini.jpg"/>
          <p:cNvPicPr>
            <a:picLocks noChangeAspect="1"/>
          </p:cNvPicPr>
          <p:nvPr/>
        </p:nvPicPr>
        <p:blipFill>
          <a:blip r:embed="rId2" cstate="print"/>
          <a:stretch>
            <a:fillRect/>
          </a:stretch>
        </p:blipFill>
        <p:spPr>
          <a:xfrm>
            <a:off x="4572001" y="914400"/>
            <a:ext cx="4038600" cy="2743199"/>
          </a:xfrm>
          <a:prstGeom prst="rect">
            <a:avLst/>
          </a:prstGeom>
        </p:spPr>
      </p:pic>
      <p:pic>
        <p:nvPicPr>
          <p:cNvPr id="7" name="Picture 2" descr="C:\Users\ananth\Desktop\Pic Kaliyuva Mane\kaliyuva-2.JPG"/>
          <p:cNvPicPr>
            <a:picLocks noChangeAspect="1" noChangeArrowheads="1"/>
          </p:cNvPicPr>
          <p:nvPr/>
        </p:nvPicPr>
        <p:blipFill>
          <a:blip r:embed="rId3" cstate="print"/>
          <a:srcRect/>
          <a:stretch>
            <a:fillRect/>
          </a:stretch>
        </p:blipFill>
        <p:spPr bwMode="auto">
          <a:xfrm>
            <a:off x="4572000" y="3810000"/>
            <a:ext cx="4038600" cy="253979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eco-conscious solar school</a:t>
            </a: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dirty="0"/>
          </a:p>
        </p:txBody>
      </p:sp>
      <p:sp>
        <p:nvSpPr>
          <p:cNvPr id="5" name="Footer Placeholder 4"/>
          <p:cNvSpPr>
            <a:spLocks noGrp="1"/>
          </p:cNvSpPr>
          <p:nvPr>
            <p:ph type="ftr" sz="quarter" idx="3"/>
          </p:nvPr>
        </p:nvSpPr>
        <p:spPr/>
        <p:txBody>
          <a:bodyPr/>
          <a:lstStyle/>
          <a:p>
            <a:r>
              <a:rPr lang="en-US" dirty="0" smtClean="0"/>
              <a:t>Divya Deepa Charitable Trust</a:t>
            </a:r>
            <a:endParaRPr lang="en-US" dirty="0"/>
          </a:p>
        </p:txBody>
      </p:sp>
      <p:sp>
        <p:nvSpPr>
          <p:cNvPr id="6" name="TextBox 5"/>
          <p:cNvSpPr txBox="1"/>
          <p:nvPr/>
        </p:nvSpPr>
        <p:spPr>
          <a:xfrm>
            <a:off x="223806" y="899279"/>
            <a:ext cx="4271994" cy="2554545"/>
          </a:xfrm>
          <a:prstGeom prst="rect">
            <a:avLst/>
          </a:prstGeom>
          <a:noFill/>
        </p:spPr>
        <p:txBody>
          <a:bodyPr wrap="square" rtlCol="0">
            <a:spAutoFit/>
          </a:bodyPr>
          <a:lstStyle/>
          <a:p>
            <a:pPr>
              <a:buClr>
                <a:schemeClr val="accent6">
                  <a:lumMod val="50000"/>
                </a:schemeClr>
              </a:buClr>
              <a:buFont typeface="Wingdings" pitchFamily="2" charset="2"/>
              <a:buChar char="Ø"/>
            </a:pPr>
            <a:r>
              <a:rPr lang="en-US" sz="2000" dirty="0" smtClean="0"/>
              <a:t> </a:t>
            </a:r>
            <a:r>
              <a:rPr lang="kn-IN" sz="2000" dirty="0" smtClean="0"/>
              <a:t>Solar </a:t>
            </a:r>
            <a:r>
              <a:rPr lang="kn-IN" sz="2000" dirty="0"/>
              <a:t>powered LED automatic campus lights.</a:t>
            </a:r>
          </a:p>
          <a:p>
            <a:pPr>
              <a:buClr>
                <a:schemeClr val="accent6">
                  <a:lumMod val="50000"/>
                </a:schemeClr>
              </a:buClr>
              <a:buFont typeface="Wingdings" pitchFamily="2" charset="2"/>
              <a:buChar char="Ø"/>
            </a:pPr>
            <a:r>
              <a:rPr lang="en-US" sz="2000" dirty="0" smtClean="0"/>
              <a:t> </a:t>
            </a:r>
            <a:r>
              <a:rPr lang="kn-IN" sz="2000" dirty="0" smtClean="0"/>
              <a:t>Solar </a:t>
            </a:r>
            <a:r>
              <a:rPr lang="kn-IN" sz="2000" dirty="0"/>
              <a:t>CFL/LED indoor lights</a:t>
            </a:r>
          </a:p>
          <a:p>
            <a:pPr>
              <a:buClr>
                <a:schemeClr val="accent6">
                  <a:lumMod val="50000"/>
                </a:schemeClr>
              </a:buClr>
              <a:buFont typeface="Wingdings" pitchFamily="2" charset="2"/>
              <a:buChar char="Ø"/>
            </a:pPr>
            <a:r>
              <a:rPr lang="en-US" sz="2000" dirty="0" smtClean="0"/>
              <a:t> </a:t>
            </a:r>
            <a:r>
              <a:rPr lang="kn-IN" sz="2000" dirty="0" smtClean="0"/>
              <a:t>Solar </a:t>
            </a:r>
            <a:r>
              <a:rPr lang="kn-IN" sz="2000" dirty="0"/>
              <a:t>powered Computer laboratory. </a:t>
            </a:r>
          </a:p>
          <a:p>
            <a:pPr>
              <a:buClr>
                <a:schemeClr val="accent6">
                  <a:lumMod val="50000"/>
                </a:schemeClr>
              </a:buClr>
              <a:buFont typeface="Wingdings" pitchFamily="2" charset="2"/>
              <a:buChar char="Ø"/>
            </a:pPr>
            <a:r>
              <a:rPr lang="kn-IN" sz="2000" dirty="0"/>
              <a:t> Solar  digital smart classes (5 no.)</a:t>
            </a:r>
          </a:p>
          <a:p>
            <a:pPr>
              <a:buClr>
                <a:schemeClr val="accent6">
                  <a:lumMod val="50000"/>
                </a:schemeClr>
              </a:buClr>
              <a:buFont typeface="Wingdings" pitchFamily="2" charset="2"/>
              <a:buChar char="Ø"/>
            </a:pPr>
            <a:r>
              <a:rPr lang="kn-IN" sz="2000" dirty="0"/>
              <a:t> Solar support for Kitchen refrigerator &amp; Grinder.</a:t>
            </a:r>
          </a:p>
          <a:p>
            <a:pPr>
              <a:buClr>
                <a:schemeClr val="accent6">
                  <a:lumMod val="50000"/>
                </a:schemeClr>
              </a:buClr>
              <a:buFont typeface="Wingdings" pitchFamily="2" charset="2"/>
              <a:buChar char="Ø"/>
            </a:pPr>
            <a:r>
              <a:rPr lang="en-US" sz="2000" dirty="0" smtClean="0"/>
              <a:t> </a:t>
            </a:r>
            <a:r>
              <a:rPr lang="kn-IN" sz="2000" dirty="0" smtClean="0"/>
              <a:t>Solar </a:t>
            </a:r>
            <a:r>
              <a:rPr lang="kn-IN" sz="2000" dirty="0"/>
              <a:t>water heaters</a:t>
            </a:r>
            <a:endParaRPr lang="en-US" sz="2000" dirty="0"/>
          </a:p>
        </p:txBody>
      </p:sp>
      <p:pic>
        <p:nvPicPr>
          <p:cNvPr id="7" name="Picture 6" descr="Campus lighting.jpg"/>
          <p:cNvPicPr>
            <a:picLocks noChangeAspect="1"/>
          </p:cNvPicPr>
          <p:nvPr/>
        </p:nvPicPr>
        <p:blipFill>
          <a:blip r:embed="rId2" cstate="print"/>
          <a:stretch>
            <a:fillRect/>
          </a:stretch>
        </p:blipFill>
        <p:spPr>
          <a:xfrm>
            <a:off x="4643438" y="3505200"/>
            <a:ext cx="4043362" cy="2743200"/>
          </a:xfrm>
          <a:prstGeom prst="rect">
            <a:avLst/>
          </a:prstGeom>
        </p:spPr>
      </p:pic>
      <p:pic>
        <p:nvPicPr>
          <p:cNvPr id="8" name="Picture 3" descr="C:\Windows.old\Users\ananth\Divyadeepa Dell 280315\Printing\Brochure 2014\Photos\Photos of Kaliyuva Mane\Computer laboratory.JPG"/>
          <p:cNvPicPr>
            <a:picLocks noChangeAspect="1" noChangeArrowheads="1"/>
          </p:cNvPicPr>
          <p:nvPr/>
        </p:nvPicPr>
        <p:blipFill>
          <a:blip r:embed="rId3" cstate="print"/>
          <a:srcRect t="19388"/>
          <a:stretch>
            <a:fillRect/>
          </a:stretch>
        </p:blipFill>
        <p:spPr bwMode="auto">
          <a:xfrm>
            <a:off x="415203" y="3505200"/>
            <a:ext cx="4080597" cy="2762248"/>
          </a:xfrm>
          <a:prstGeom prst="rect">
            <a:avLst/>
          </a:prstGeom>
          <a:noFill/>
        </p:spPr>
      </p:pic>
      <p:pic>
        <p:nvPicPr>
          <p:cNvPr id="9" name="Picture 8" descr="Smart class.jpg"/>
          <p:cNvPicPr>
            <a:picLocks noChangeAspect="1"/>
          </p:cNvPicPr>
          <p:nvPr/>
        </p:nvPicPr>
        <p:blipFill>
          <a:blip r:embed="rId4" cstate="print"/>
          <a:srcRect r="21484"/>
          <a:stretch>
            <a:fillRect/>
          </a:stretch>
        </p:blipFill>
        <p:spPr>
          <a:xfrm>
            <a:off x="4643438" y="914400"/>
            <a:ext cx="4043362" cy="25146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environmental activities</a:t>
            </a: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5" name="Footer Placeholder 4"/>
          <p:cNvSpPr>
            <a:spLocks noGrp="1"/>
          </p:cNvSpPr>
          <p:nvPr>
            <p:ph type="ftr" sz="quarter" idx="3"/>
          </p:nvPr>
        </p:nvSpPr>
        <p:spPr/>
        <p:txBody>
          <a:bodyPr/>
          <a:lstStyle/>
          <a:p>
            <a:r>
              <a:rPr lang="en-US" smtClean="0"/>
              <a:t>Divya Deepa Charitable Trust</a:t>
            </a:r>
            <a:endParaRPr lang="en-US" dirty="0"/>
          </a:p>
        </p:txBody>
      </p:sp>
      <p:sp>
        <p:nvSpPr>
          <p:cNvPr id="6" name="TextBox 5"/>
          <p:cNvSpPr txBox="1"/>
          <p:nvPr/>
        </p:nvSpPr>
        <p:spPr>
          <a:xfrm>
            <a:off x="147606" y="947678"/>
            <a:ext cx="4500594" cy="2862322"/>
          </a:xfrm>
          <a:prstGeom prst="rect">
            <a:avLst/>
          </a:prstGeom>
          <a:noFill/>
        </p:spPr>
        <p:txBody>
          <a:bodyPr wrap="square" rtlCol="0">
            <a:spAutoFit/>
          </a:bodyPr>
          <a:lstStyle/>
          <a:p>
            <a:pPr algn="just">
              <a:buClr>
                <a:schemeClr val="accent6">
                  <a:lumMod val="50000"/>
                </a:schemeClr>
              </a:buClr>
              <a:buFont typeface="Wingdings" pitchFamily="2" charset="2"/>
              <a:buChar char="Ø"/>
            </a:pPr>
            <a:r>
              <a:rPr lang="en-US" sz="2000" dirty="0" smtClean="0"/>
              <a:t> </a:t>
            </a:r>
            <a:r>
              <a:rPr lang="kn-IN" sz="2000" dirty="0" smtClean="0"/>
              <a:t>Organic </a:t>
            </a:r>
            <a:r>
              <a:rPr lang="kn-IN" sz="2000" dirty="0"/>
              <a:t>farming</a:t>
            </a:r>
          </a:p>
          <a:p>
            <a:pPr algn="just">
              <a:buClr>
                <a:schemeClr val="accent6">
                  <a:lumMod val="50000"/>
                </a:schemeClr>
              </a:buClr>
              <a:buFont typeface="Wingdings" pitchFamily="2" charset="2"/>
              <a:buChar char="Ø"/>
            </a:pPr>
            <a:r>
              <a:rPr lang="en-US" sz="2000" dirty="0" smtClean="0"/>
              <a:t> </a:t>
            </a:r>
            <a:r>
              <a:rPr lang="kn-IN" sz="2000" dirty="0" smtClean="0"/>
              <a:t>Eco </a:t>
            </a:r>
            <a:r>
              <a:rPr lang="kn-IN" sz="2000" dirty="0"/>
              <a:t>friendly Ganesha made by kids</a:t>
            </a:r>
          </a:p>
          <a:p>
            <a:pPr algn="just">
              <a:buClr>
                <a:schemeClr val="accent6">
                  <a:lumMod val="50000"/>
                </a:schemeClr>
              </a:buClr>
              <a:buFont typeface="Wingdings" pitchFamily="2" charset="2"/>
              <a:buChar char="Ø"/>
            </a:pPr>
            <a:r>
              <a:rPr lang="en-US" sz="2000" dirty="0" smtClean="0"/>
              <a:t> </a:t>
            </a:r>
            <a:r>
              <a:rPr lang="kn-IN" sz="2000" dirty="0" smtClean="0"/>
              <a:t>Hand </a:t>
            </a:r>
            <a:r>
              <a:rPr lang="kn-IN" sz="2000" dirty="0"/>
              <a:t>made greeting card unit.</a:t>
            </a:r>
          </a:p>
          <a:p>
            <a:pPr algn="just">
              <a:buClr>
                <a:schemeClr val="accent6">
                  <a:lumMod val="50000"/>
                </a:schemeClr>
              </a:buClr>
              <a:buFont typeface="Wingdings" pitchFamily="2" charset="2"/>
              <a:buChar char="Ø"/>
            </a:pPr>
            <a:r>
              <a:rPr lang="en-US" sz="2000" dirty="0" smtClean="0"/>
              <a:t> </a:t>
            </a:r>
            <a:r>
              <a:rPr lang="kn-IN" sz="2000" dirty="0" smtClean="0"/>
              <a:t>Dairy</a:t>
            </a:r>
            <a:endParaRPr lang="kn-IN" sz="2000" dirty="0"/>
          </a:p>
          <a:p>
            <a:pPr algn="just">
              <a:buClr>
                <a:schemeClr val="accent6">
                  <a:lumMod val="50000"/>
                </a:schemeClr>
              </a:buClr>
              <a:buFont typeface="Wingdings" pitchFamily="2" charset="2"/>
              <a:buChar char="Ø"/>
            </a:pPr>
            <a:r>
              <a:rPr lang="en-US" sz="2000" dirty="0" smtClean="0"/>
              <a:t> </a:t>
            </a:r>
            <a:r>
              <a:rPr lang="kn-IN" sz="2000" dirty="0" smtClean="0"/>
              <a:t>Eco </a:t>
            </a:r>
            <a:r>
              <a:rPr lang="kn-IN" sz="2000" dirty="0"/>
              <a:t>toilet</a:t>
            </a:r>
          </a:p>
          <a:p>
            <a:pPr algn="just">
              <a:buClr>
                <a:schemeClr val="accent6">
                  <a:lumMod val="50000"/>
                </a:schemeClr>
              </a:buClr>
              <a:buFont typeface="Wingdings" pitchFamily="2" charset="2"/>
              <a:buChar char="Ø"/>
            </a:pPr>
            <a:r>
              <a:rPr lang="en-US" sz="2000" dirty="0" smtClean="0"/>
              <a:t> </a:t>
            </a:r>
            <a:r>
              <a:rPr lang="kn-IN" sz="2000" dirty="0" smtClean="0"/>
              <a:t>Eco </a:t>
            </a:r>
            <a:r>
              <a:rPr lang="kn-IN" sz="2000" dirty="0"/>
              <a:t>chip boards in place of wood.</a:t>
            </a:r>
          </a:p>
          <a:p>
            <a:pPr algn="just">
              <a:buClr>
                <a:schemeClr val="accent6">
                  <a:lumMod val="50000"/>
                </a:schemeClr>
              </a:buClr>
              <a:buFont typeface="Wingdings" pitchFamily="2" charset="2"/>
              <a:buChar char="Ø"/>
            </a:pPr>
            <a:r>
              <a:rPr lang="en-US" sz="2000" dirty="0" smtClean="0"/>
              <a:t> </a:t>
            </a:r>
            <a:r>
              <a:rPr lang="kn-IN" sz="2000" dirty="0" smtClean="0"/>
              <a:t>Astra </a:t>
            </a:r>
            <a:r>
              <a:rPr lang="kn-IN" sz="2000" dirty="0"/>
              <a:t>stove and Gobar gas stove </a:t>
            </a:r>
          </a:p>
          <a:p>
            <a:pPr algn="just">
              <a:buClr>
                <a:schemeClr val="accent6">
                  <a:lumMod val="50000"/>
                </a:schemeClr>
              </a:buClr>
              <a:buFont typeface="Wingdings" pitchFamily="2" charset="2"/>
              <a:buChar char="Ø"/>
            </a:pPr>
            <a:r>
              <a:rPr lang="en-US" sz="2000" dirty="0" smtClean="0"/>
              <a:t> </a:t>
            </a:r>
            <a:r>
              <a:rPr lang="kn-IN" sz="2000" dirty="0" smtClean="0"/>
              <a:t>Rain </a:t>
            </a:r>
            <a:r>
              <a:rPr lang="kn-IN" sz="2000" dirty="0"/>
              <a:t>water harvesting</a:t>
            </a:r>
          </a:p>
          <a:p>
            <a:pPr algn="just">
              <a:buClr>
                <a:schemeClr val="accent6">
                  <a:lumMod val="50000"/>
                </a:schemeClr>
              </a:buClr>
              <a:buFont typeface="Wingdings" pitchFamily="2" charset="2"/>
              <a:buChar char="Ø"/>
            </a:pPr>
            <a:r>
              <a:rPr lang="en-US" sz="2000" dirty="0" smtClean="0"/>
              <a:t> </a:t>
            </a:r>
            <a:r>
              <a:rPr lang="kn-IN" sz="2000" dirty="0" smtClean="0"/>
              <a:t>Bio </a:t>
            </a:r>
            <a:r>
              <a:rPr lang="kn-IN" sz="2000" dirty="0"/>
              <a:t>mass boiler for hot water</a:t>
            </a:r>
            <a:endParaRPr lang="en-US" sz="2000" dirty="0"/>
          </a:p>
        </p:txBody>
      </p:sp>
      <p:pic>
        <p:nvPicPr>
          <p:cNvPr id="7" name="Picture 3" descr="C:\Windows.old\Users\ananth\Divyadeepa Dell 280315\Pictures\events\Ganesha Festival-2010\Ganesha.Festival03.jpg"/>
          <p:cNvPicPr>
            <a:picLocks noChangeAspect="1" noChangeArrowheads="1"/>
          </p:cNvPicPr>
          <p:nvPr/>
        </p:nvPicPr>
        <p:blipFill>
          <a:blip r:embed="rId2" cstate="print"/>
          <a:srcRect/>
          <a:stretch>
            <a:fillRect/>
          </a:stretch>
        </p:blipFill>
        <p:spPr bwMode="auto">
          <a:xfrm>
            <a:off x="4724400" y="914400"/>
            <a:ext cx="4198808" cy="2819400"/>
          </a:xfrm>
          <a:prstGeom prst="rect">
            <a:avLst/>
          </a:prstGeom>
          <a:noFill/>
          <a:effectLst>
            <a:glow rad="63500">
              <a:schemeClr val="accent1">
                <a:satMod val="175000"/>
                <a:alpha val="40000"/>
              </a:schemeClr>
            </a:glow>
          </a:effectLst>
        </p:spPr>
      </p:pic>
      <p:pic>
        <p:nvPicPr>
          <p:cNvPr id="8" name="Picture 7">
            <a:extLst>
              <a:ext uri="{FF2B5EF4-FFF2-40B4-BE49-F238E27FC236}">
                <a16:creationId xmlns="" xmlns:a16="http://schemas.microsoft.com/office/drawing/2014/main" id="{40A57205-1D68-4BA3-9E11-F3ECB91E7302}"/>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1321" t="12119" r="5729" b="27052"/>
          <a:stretch/>
        </p:blipFill>
        <p:spPr>
          <a:xfrm>
            <a:off x="152400" y="3886201"/>
            <a:ext cx="2322059" cy="2844000"/>
          </a:xfrm>
          <a:prstGeom prst="rect">
            <a:avLst/>
          </a:prstGeom>
        </p:spPr>
      </p:pic>
      <p:pic>
        <p:nvPicPr>
          <p:cNvPr id="9" name="Picture 6"/>
          <p:cNvPicPr>
            <a:picLocks noChangeAspect="1" noChangeArrowheads="1"/>
          </p:cNvPicPr>
          <p:nvPr/>
        </p:nvPicPr>
        <p:blipFill>
          <a:blip r:embed="rId4" cstate="print"/>
          <a:srcRect/>
          <a:stretch>
            <a:fillRect/>
          </a:stretch>
        </p:blipFill>
        <p:spPr bwMode="auto">
          <a:xfrm>
            <a:off x="2514600" y="3886200"/>
            <a:ext cx="2150081" cy="2844000"/>
          </a:xfrm>
          <a:prstGeom prst="rect">
            <a:avLst/>
          </a:prstGeom>
          <a:noFill/>
          <a:ln w="9525">
            <a:noFill/>
            <a:round/>
            <a:headEnd/>
            <a:tailEnd/>
          </a:ln>
          <a:effectLst>
            <a:glow rad="63500">
              <a:schemeClr val="accent1">
                <a:satMod val="175000"/>
                <a:alpha val="40000"/>
              </a:schemeClr>
            </a:glow>
          </a:effectLst>
        </p:spPr>
      </p:pic>
      <p:pic>
        <p:nvPicPr>
          <p:cNvPr id="10" name="Picture 5"/>
          <p:cNvPicPr>
            <a:picLocks noChangeAspect="1" noChangeArrowheads="1"/>
          </p:cNvPicPr>
          <p:nvPr/>
        </p:nvPicPr>
        <p:blipFill>
          <a:blip r:embed="rId5" cstate="print"/>
          <a:srcRect/>
          <a:stretch>
            <a:fillRect/>
          </a:stretch>
        </p:blipFill>
        <p:spPr bwMode="auto">
          <a:xfrm>
            <a:off x="4800600" y="3886200"/>
            <a:ext cx="2346596" cy="2844000"/>
          </a:xfrm>
          <a:prstGeom prst="rect">
            <a:avLst/>
          </a:prstGeom>
          <a:noFill/>
          <a:ln w="9525">
            <a:noFill/>
            <a:round/>
            <a:headEnd/>
            <a:tailEnd/>
          </a:ln>
          <a:effectLst>
            <a:glow rad="63500">
              <a:schemeClr val="accent1">
                <a:satMod val="175000"/>
                <a:alpha val="40000"/>
              </a:schemeClr>
            </a:glow>
          </a:effectLst>
        </p:spPr>
      </p:pic>
      <p:pic>
        <p:nvPicPr>
          <p:cNvPr id="11" name="Picture 10" descr="IMG_20170313_105001.jpg"/>
          <p:cNvPicPr>
            <a:picLocks noChangeAspect="1"/>
          </p:cNvPicPr>
          <p:nvPr/>
        </p:nvPicPr>
        <p:blipFill>
          <a:blip r:embed="rId6" cstate="print"/>
          <a:stretch>
            <a:fillRect/>
          </a:stretch>
        </p:blipFill>
        <p:spPr>
          <a:xfrm>
            <a:off x="7239000" y="3886200"/>
            <a:ext cx="1691026" cy="2819400"/>
          </a:xfrm>
          <a:prstGeom prst="rect">
            <a:avLst/>
          </a:prstGeom>
          <a:ln>
            <a:solidFill>
              <a:schemeClr val="accent1">
                <a:lumMod val="40000"/>
                <a:lumOff val="60000"/>
              </a:schemeClr>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 10</a:t>
            </a:r>
            <a:r>
              <a:rPr lang="en-US" baseline="30000" dirty="0" smtClean="0"/>
              <a:t>th</a:t>
            </a:r>
            <a:r>
              <a:rPr lang="en-US" dirty="0" smtClean="0"/>
              <a:t> Standard Results</a:t>
            </a: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5" name="Footer Placeholder 4"/>
          <p:cNvSpPr>
            <a:spLocks noGrp="1"/>
          </p:cNvSpPr>
          <p:nvPr>
            <p:ph type="ftr" sz="quarter" idx="3"/>
          </p:nvPr>
        </p:nvSpPr>
        <p:spPr/>
        <p:txBody>
          <a:bodyPr/>
          <a:lstStyle/>
          <a:p>
            <a:r>
              <a:rPr lang="en-US" smtClean="0"/>
              <a:t>Divya Deepa Charitable Trust</a:t>
            </a:r>
            <a:endParaRPr lang="en-US" dirty="0"/>
          </a:p>
        </p:txBody>
      </p:sp>
      <p:sp>
        <p:nvSpPr>
          <p:cNvPr id="6" name="Rectangle 5"/>
          <p:cNvSpPr/>
          <p:nvPr/>
        </p:nvSpPr>
        <p:spPr>
          <a:xfrm>
            <a:off x="152400" y="1056144"/>
            <a:ext cx="8763000" cy="4832092"/>
          </a:xfrm>
          <a:prstGeom prst="rect">
            <a:avLst/>
          </a:prstGeom>
        </p:spPr>
        <p:txBody>
          <a:bodyPr wrap="square">
            <a:spAutoFit/>
          </a:bodyPr>
          <a:lstStyle/>
          <a:p>
            <a:pPr>
              <a:buFont typeface="Wingdings" pitchFamily="2" charset="2"/>
              <a:buChar char="Ø"/>
            </a:pPr>
            <a:r>
              <a:rPr lang="en-US" sz="2400" b="1" dirty="0" smtClean="0"/>
              <a:t> </a:t>
            </a:r>
            <a:r>
              <a:rPr lang="en-US" sz="2800" b="1" dirty="0" smtClean="0"/>
              <a:t>So far 45 children have passed out of 47 who appeared  since 2010</a:t>
            </a:r>
          </a:p>
          <a:p>
            <a:endParaRPr lang="en-US" sz="2800" b="1" dirty="0" smtClean="0"/>
          </a:p>
          <a:p>
            <a:pPr>
              <a:buFont typeface="Wingdings" pitchFamily="2" charset="2"/>
              <a:buChar char="Ø"/>
            </a:pPr>
            <a:r>
              <a:rPr lang="en-US" sz="2800" b="1" dirty="0" smtClean="0"/>
              <a:t> 3 dyslexic children have also passed out of 6 appeared</a:t>
            </a:r>
          </a:p>
          <a:p>
            <a:pPr>
              <a:buFont typeface="Wingdings" pitchFamily="2" charset="2"/>
              <a:buChar char="Ø"/>
            </a:pPr>
            <a:endParaRPr lang="en-US" sz="2800" b="1" dirty="0" smtClean="0"/>
          </a:p>
          <a:p>
            <a:pPr>
              <a:buFont typeface="Wingdings" pitchFamily="2" charset="2"/>
              <a:buChar char="Ø"/>
            </a:pPr>
            <a:r>
              <a:rPr lang="en-US" sz="2800" b="1" dirty="0" smtClean="0"/>
              <a:t> Some 10</a:t>
            </a:r>
            <a:r>
              <a:rPr lang="en-US" sz="2800" b="1" baseline="30000" dirty="0" smtClean="0"/>
              <a:t>th</a:t>
            </a:r>
            <a:r>
              <a:rPr lang="en-US" sz="2800" b="1" dirty="0" smtClean="0"/>
              <a:t> passed out students are in colleges and some are already employed</a:t>
            </a:r>
          </a:p>
          <a:p>
            <a:pPr>
              <a:buFont typeface="Wingdings" pitchFamily="2" charset="2"/>
              <a:buChar char="Ø"/>
            </a:pPr>
            <a:endParaRPr lang="en-US" sz="2800" b="1" dirty="0" smtClean="0"/>
          </a:p>
          <a:p>
            <a:pPr>
              <a:buFont typeface="Wingdings" pitchFamily="2" charset="2"/>
              <a:buChar char="Ø"/>
            </a:pPr>
            <a:r>
              <a:rPr lang="en-US" sz="2800" b="1" dirty="0" smtClean="0"/>
              <a:t>Alumni have chosen courses like: B.E., C.A., </a:t>
            </a:r>
            <a:r>
              <a:rPr lang="en-US" sz="2800" b="1" dirty="0" err="1" smtClean="0"/>
              <a:t>B.Com</a:t>
            </a:r>
            <a:r>
              <a:rPr lang="en-US" sz="2800" b="1" dirty="0" smtClean="0"/>
              <a:t>., B.B.A., B.B.M., B.A., P.U.C., I.T.I, B.Sc., Nursing, Diploma in Engineering etc.., </a:t>
            </a:r>
            <a:endParaRPr lang="en-US" sz="28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We believe…</a:t>
            </a:r>
            <a:endParaRPr lang="en-IN" sz="3200" dirty="0"/>
          </a:p>
        </p:txBody>
      </p:sp>
      <p:sp>
        <p:nvSpPr>
          <p:cNvPr id="3" name="Content Placeholder 2"/>
          <p:cNvSpPr>
            <a:spLocks noGrp="1"/>
          </p:cNvSpPr>
          <p:nvPr>
            <p:ph idx="1"/>
          </p:nvPr>
        </p:nvSpPr>
        <p:spPr>
          <a:xfrm>
            <a:off x="1371600" y="1066800"/>
            <a:ext cx="7620000" cy="4191000"/>
          </a:xfrm>
        </p:spPr>
        <p:txBody>
          <a:bodyPr>
            <a:noAutofit/>
          </a:bodyPr>
          <a:lstStyle/>
          <a:p>
            <a:pPr marL="0" indent="0" algn="just">
              <a:buClr>
                <a:schemeClr val="accent6">
                  <a:lumMod val="75000"/>
                </a:schemeClr>
              </a:buClr>
              <a:buNone/>
              <a:tabLst>
                <a:tab pos="7262813" algn="l"/>
              </a:tabLst>
            </a:pPr>
            <a:r>
              <a:rPr lang="kn-IN" sz="2400" b="1" dirty="0" smtClean="0">
                <a:ea typeface="Verdana" pitchFamily="34" charset="0"/>
              </a:rPr>
              <a:t>Natural Resources &amp; Human resources are two vital ingredients</a:t>
            </a:r>
            <a:r>
              <a:rPr lang="en-US" sz="2400" b="1" dirty="0" smtClean="0">
                <a:ea typeface="Verdana" pitchFamily="34" charset="0"/>
                <a:cs typeface="Verdana" pitchFamily="34" charset="0"/>
              </a:rPr>
              <a:t> that are too valuable; not to be wasted.</a:t>
            </a:r>
            <a:r>
              <a:rPr lang="kn-IN" sz="2400" b="1" dirty="0" smtClean="0">
                <a:ea typeface="Verdana" pitchFamily="34" charset="0"/>
              </a:rPr>
              <a:t> </a:t>
            </a:r>
          </a:p>
          <a:p>
            <a:pPr marL="0" indent="0" algn="just">
              <a:buClr>
                <a:schemeClr val="accent6">
                  <a:lumMod val="75000"/>
                </a:schemeClr>
              </a:buClr>
              <a:buNone/>
              <a:tabLst>
                <a:tab pos="7262813" algn="l"/>
              </a:tabLst>
            </a:pPr>
            <a:endParaRPr lang="en-US" sz="2400" b="1" dirty="0" smtClean="0">
              <a:ea typeface="Verdana" pitchFamily="34" charset="0"/>
              <a:cs typeface="Verdana" pitchFamily="34" charset="0"/>
            </a:endParaRPr>
          </a:p>
          <a:p>
            <a:pPr marL="0" indent="0" algn="just">
              <a:buClr>
                <a:schemeClr val="accent6">
                  <a:lumMod val="75000"/>
                </a:schemeClr>
              </a:buClr>
              <a:buNone/>
              <a:tabLst>
                <a:tab pos="7262813" algn="l"/>
              </a:tabLst>
            </a:pPr>
            <a:r>
              <a:rPr lang="kn-IN" sz="2400" b="1" dirty="0" smtClean="0">
                <a:ea typeface="Verdana" pitchFamily="34" charset="0"/>
              </a:rPr>
              <a:t>Education is the tool to transform ordinary human being into </a:t>
            </a:r>
            <a:r>
              <a:rPr lang="en-US" sz="2400" b="1" dirty="0" smtClean="0">
                <a:ea typeface="Verdana" pitchFamily="34" charset="0"/>
                <a:cs typeface="Verdana" pitchFamily="34" charset="0"/>
              </a:rPr>
              <a:t>a valuable resource.</a:t>
            </a:r>
            <a:endParaRPr lang="kn-IN" sz="2400" b="1" dirty="0" smtClean="0">
              <a:ea typeface="Verdana" pitchFamily="34" charset="0"/>
            </a:endParaRPr>
          </a:p>
          <a:p>
            <a:pPr marL="0" indent="0" algn="just">
              <a:buClr>
                <a:schemeClr val="accent6">
                  <a:lumMod val="75000"/>
                </a:schemeClr>
              </a:buClr>
              <a:buNone/>
              <a:tabLst>
                <a:tab pos="7262813" algn="l"/>
              </a:tabLst>
            </a:pPr>
            <a:endParaRPr lang="en-US" sz="2400" b="1" dirty="0" smtClean="0">
              <a:ea typeface="Verdana" pitchFamily="34" charset="0"/>
              <a:cs typeface="Verdana" pitchFamily="34" charset="0"/>
            </a:endParaRPr>
          </a:p>
          <a:p>
            <a:pPr marL="0" indent="0" algn="just">
              <a:buClr>
                <a:schemeClr val="accent6">
                  <a:lumMod val="75000"/>
                </a:schemeClr>
              </a:buClr>
              <a:buNone/>
              <a:tabLst>
                <a:tab pos="7262813" algn="l"/>
              </a:tabLst>
            </a:pPr>
            <a:r>
              <a:rPr lang="kn-IN" sz="2400" b="1" dirty="0" smtClean="0">
                <a:ea typeface="Verdana" pitchFamily="34" charset="0"/>
              </a:rPr>
              <a:t>Every educated person is an asset to </a:t>
            </a:r>
            <a:r>
              <a:rPr lang="en-US" sz="2400" b="1" dirty="0" smtClean="0">
                <a:ea typeface="Verdana" pitchFamily="34" charset="0"/>
                <a:cs typeface="Verdana" pitchFamily="34" charset="0"/>
              </a:rPr>
              <a:t>the society.</a:t>
            </a:r>
            <a:r>
              <a:rPr lang="kn-IN" sz="2400" b="1" dirty="0" smtClean="0">
                <a:ea typeface="Verdana" pitchFamily="34" charset="0"/>
              </a:rPr>
              <a:t>  </a:t>
            </a:r>
            <a:endParaRPr lang="en-US" sz="2400" b="1" dirty="0" smtClean="0">
              <a:ea typeface="Verdana" pitchFamily="34" charset="0"/>
              <a:cs typeface="Verdana" pitchFamily="34" charset="0"/>
            </a:endParaRPr>
          </a:p>
          <a:p>
            <a:pPr marL="0" indent="0" algn="just">
              <a:buClr>
                <a:schemeClr val="accent6">
                  <a:lumMod val="75000"/>
                </a:schemeClr>
              </a:buClr>
              <a:buNone/>
              <a:tabLst>
                <a:tab pos="7262813" algn="l"/>
              </a:tabLst>
            </a:pPr>
            <a:endParaRPr lang="en-US" sz="2400" b="1" dirty="0" smtClean="0">
              <a:ea typeface="Verdana" pitchFamily="34" charset="0"/>
              <a:cs typeface="Verdana" pitchFamily="34" charset="0"/>
            </a:endParaRPr>
          </a:p>
          <a:p>
            <a:pPr marL="0" indent="0" algn="just">
              <a:buClr>
                <a:schemeClr val="accent6">
                  <a:lumMod val="75000"/>
                </a:schemeClr>
              </a:buClr>
              <a:buNone/>
              <a:tabLst>
                <a:tab pos="7262813" algn="l"/>
              </a:tabLst>
            </a:pPr>
            <a:r>
              <a:rPr lang="en-US" sz="2400" b="1" dirty="0" smtClean="0">
                <a:ea typeface="Verdana" pitchFamily="34" charset="0"/>
                <a:cs typeface="Verdana" pitchFamily="34" charset="0"/>
              </a:rPr>
              <a:t>Every child deserves an opportunity to learn.</a:t>
            </a:r>
          </a:p>
          <a:p>
            <a:pPr marL="0" indent="0" algn="just">
              <a:buClr>
                <a:schemeClr val="accent6">
                  <a:lumMod val="75000"/>
                </a:schemeClr>
              </a:buClr>
              <a:buNone/>
              <a:tabLst>
                <a:tab pos="7262813" algn="l"/>
              </a:tabLst>
            </a:pPr>
            <a:endParaRPr lang="en-US" sz="2400" b="1" dirty="0" smtClean="0">
              <a:ea typeface="Verdana" pitchFamily="34" charset="0"/>
              <a:cs typeface="Verdana" pitchFamily="34" charset="0"/>
            </a:endParaRPr>
          </a:p>
        </p:txBody>
      </p:sp>
      <p:sp>
        <p:nvSpPr>
          <p:cNvPr id="5" name="Slide Number Placeholder 4"/>
          <p:cNvSpPr>
            <a:spLocks noGrp="1"/>
          </p:cNvSpPr>
          <p:nvPr>
            <p:ph type="sldNum" sz="quarter" idx="12"/>
          </p:nvPr>
        </p:nvSpPr>
        <p:spPr>
          <a:xfrm>
            <a:off x="304800" y="6280150"/>
            <a:ext cx="2133600" cy="365125"/>
          </a:xfrm>
        </p:spPr>
        <p:txBody>
          <a:bodyPr/>
          <a:lstStyle/>
          <a:p>
            <a:fld id="{B6F15528-21DE-4FAA-801E-634DDDAF4B2B}" type="slidenum">
              <a:rPr lang="en-US" smtClean="0"/>
              <a:pPr/>
              <a:t>2</a:t>
            </a:fld>
            <a:endParaRPr lang="en-US"/>
          </a:p>
        </p:txBody>
      </p:sp>
      <p:sp>
        <p:nvSpPr>
          <p:cNvPr id="6" name="Footer Placeholder 5"/>
          <p:cNvSpPr>
            <a:spLocks noGrp="1"/>
          </p:cNvSpPr>
          <p:nvPr>
            <p:ph type="ftr" sz="quarter" idx="3"/>
          </p:nvPr>
        </p:nvSpPr>
        <p:spPr>
          <a:xfrm>
            <a:off x="3124200" y="6324600"/>
            <a:ext cx="2895600" cy="365125"/>
          </a:xfrm>
        </p:spPr>
        <p:txBody>
          <a:bodyPr/>
          <a:lstStyle/>
          <a:p>
            <a:r>
              <a:rPr lang="en-US" dirty="0" smtClean="0"/>
              <a:t>Divya Deepa Charitable Trust</a:t>
            </a:r>
            <a:endParaRPr lang="en-US" dirty="0"/>
          </a:p>
        </p:txBody>
      </p:sp>
      <p:pic>
        <p:nvPicPr>
          <p:cNvPr id="7" name="Picture 6" descr="Education.jpg"/>
          <p:cNvPicPr>
            <a:picLocks noChangeAspect="1"/>
          </p:cNvPicPr>
          <p:nvPr/>
        </p:nvPicPr>
        <p:blipFill>
          <a:blip r:embed="rId2" cstate="print"/>
          <a:stretch>
            <a:fillRect/>
          </a:stretch>
        </p:blipFill>
        <p:spPr>
          <a:xfrm>
            <a:off x="152400" y="2209800"/>
            <a:ext cx="919843" cy="990600"/>
          </a:xfrm>
          <a:prstGeom prst="rect">
            <a:avLst/>
          </a:prstGeom>
        </p:spPr>
      </p:pic>
      <p:pic>
        <p:nvPicPr>
          <p:cNvPr id="1026" name="Picture 2" descr="C:\Users\Public\Music\Desktop\Asset.jpg"/>
          <p:cNvPicPr>
            <a:picLocks noChangeAspect="1" noChangeArrowheads="1"/>
          </p:cNvPicPr>
          <p:nvPr/>
        </p:nvPicPr>
        <p:blipFill>
          <a:blip r:embed="rId3" cstate="print"/>
          <a:srcRect/>
          <a:stretch>
            <a:fillRect/>
          </a:stretch>
        </p:blipFill>
        <p:spPr bwMode="auto">
          <a:xfrm>
            <a:off x="228600" y="3276600"/>
            <a:ext cx="838200" cy="838200"/>
          </a:xfrm>
          <a:prstGeom prst="rect">
            <a:avLst/>
          </a:prstGeom>
          <a:noFill/>
        </p:spPr>
      </p:pic>
      <p:pic>
        <p:nvPicPr>
          <p:cNvPr id="9" name="Picture 8" descr="Arrow mark.jpg"/>
          <p:cNvPicPr>
            <a:picLocks noChangeAspect="1"/>
          </p:cNvPicPr>
          <p:nvPr/>
        </p:nvPicPr>
        <p:blipFill>
          <a:blip r:embed="rId4" cstate="print"/>
          <a:stretch>
            <a:fillRect/>
          </a:stretch>
        </p:blipFill>
        <p:spPr>
          <a:xfrm>
            <a:off x="1143000" y="2639400"/>
            <a:ext cx="180000" cy="180000"/>
          </a:xfrm>
          <a:prstGeom prst="rect">
            <a:avLst/>
          </a:prstGeom>
        </p:spPr>
      </p:pic>
      <p:pic>
        <p:nvPicPr>
          <p:cNvPr id="10" name="Picture 9" descr="Arrow mark.jpg"/>
          <p:cNvPicPr>
            <a:picLocks noChangeAspect="1"/>
          </p:cNvPicPr>
          <p:nvPr/>
        </p:nvPicPr>
        <p:blipFill>
          <a:blip r:embed="rId4" cstate="print"/>
          <a:stretch>
            <a:fillRect/>
          </a:stretch>
        </p:blipFill>
        <p:spPr>
          <a:xfrm>
            <a:off x="1191600" y="3657600"/>
            <a:ext cx="180000" cy="180000"/>
          </a:xfrm>
          <a:prstGeom prst="rect">
            <a:avLst/>
          </a:prstGeom>
        </p:spPr>
      </p:pic>
      <p:pic>
        <p:nvPicPr>
          <p:cNvPr id="11" name="Picture 10" descr="Child Education.png"/>
          <p:cNvPicPr>
            <a:picLocks noChangeAspect="1"/>
          </p:cNvPicPr>
          <p:nvPr/>
        </p:nvPicPr>
        <p:blipFill>
          <a:blip r:embed="rId5" cstate="print"/>
          <a:stretch>
            <a:fillRect/>
          </a:stretch>
        </p:blipFill>
        <p:spPr>
          <a:xfrm>
            <a:off x="152400" y="4241800"/>
            <a:ext cx="1016000" cy="1016000"/>
          </a:xfrm>
          <a:prstGeom prst="rect">
            <a:avLst/>
          </a:prstGeom>
        </p:spPr>
      </p:pic>
      <p:pic>
        <p:nvPicPr>
          <p:cNvPr id="12" name="Picture 11" descr="Arrow mark.jpg"/>
          <p:cNvPicPr>
            <a:picLocks noChangeAspect="1"/>
          </p:cNvPicPr>
          <p:nvPr/>
        </p:nvPicPr>
        <p:blipFill>
          <a:blip r:embed="rId4" cstate="print"/>
          <a:stretch>
            <a:fillRect/>
          </a:stretch>
        </p:blipFill>
        <p:spPr>
          <a:xfrm>
            <a:off x="1191600" y="4572000"/>
            <a:ext cx="180000" cy="180000"/>
          </a:xfrm>
          <a:prstGeom prst="rect">
            <a:avLst/>
          </a:prstGeom>
        </p:spPr>
      </p:pic>
      <p:pic>
        <p:nvPicPr>
          <p:cNvPr id="13" name="Picture 12" descr="Human Resource 2.png"/>
          <p:cNvPicPr>
            <a:picLocks noChangeAspect="1"/>
          </p:cNvPicPr>
          <p:nvPr/>
        </p:nvPicPr>
        <p:blipFill>
          <a:blip r:embed="rId6" cstate="print"/>
          <a:stretch>
            <a:fillRect/>
          </a:stretch>
        </p:blipFill>
        <p:spPr>
          <a:xfrm>
            <a:off x="152400" y="1066801"/>
            <a:ext cx="914399" cy="914399"/>
          </a:xfrm>
          <a:prstGeom prst="rect">
            <a:avLst/>
          </a:prstGeom>
        </p:spPr>
      </p:pic>
      <p:pic>
        <p:nvPicPr>
          <p:cNvPr id="14" name="Picture 13" descr="Arrow mark.jpg"/>
          <p:cNvPicPr>
            <a:picLocks noChangeAspect="1"/>
          </p:cNvPicPr>
          <p:nvPr/>
        </p:nvPicPr>
        <p:blipFill>
          <a:blip r:embed="rId4" cstate="print"/>
          <a:stretch>
            <a:fillRect/>
          </a:stretch>
        </p:blipFill>
        <p:spPr>
          <a:xfrm>
            <a:off x="1143000" y="1344000"/>
            <a:ext cx="180000" cy="180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 THE RISE, Don’t accept things as they are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5" name="Footer Placeholder 4"/>
          <p:cNvSpPr>
            <a:spLocks noGrp="1"/>
          </p:cNvSpPr>
          <p:nvPr>
            <p:ph type="ftr" sz="quarter" idx="3"/>
          </p:nvPr>
        </p:nvSpPr>
        <p:spPr/>
        <p:txBody>
          <a:bodyPr/>
          <a:lstStyle/>
          <a:p>
            <a:r>
              <a:rPr lang="en-US" smtClean="0"/>
              <a:t>Divya Deepa Charitable Trust</a:t>
            </a:r>
            <a:endParaRPr lang="en-US" dirty="0"/>
          </a:p>
        </p:txBody>
      </p:sp>
      <p:pic>
        <p:nvPicPr>
          <p:cNvPr id="6" name="Picture 2" descr="C:\Windows.old\Users\ananth\Divyadeepa Dell 280315\Ananth\Spark The Rise Grand finale photo with Anand Mahindra.jpg"/>
          <p:cNvPicPr>
            <a:picLocks noChangeAspect="1" noChangeArrowheads="1"/>
          </p:cNvPicPr>
          <p:nvPr/>
        </p:nvPicPr>
        <p:blipFill>
          <a:blip r:embed="rId2" cstate="print"/>
          <a:srcRect/>
          <a:stretch>
            <a:fillRect/>
          </a:stretch>
        </p:blipFill>
        <p:spPr bwMode="auto">
          <a:xfrm>
            <a:off x="185703" y="962001"/>
            <a:ext cx="5186397" cy="3457599"/>
          </a:xfrm>
          <a:prstGeom prst="rect">
            <a:avLst/>
          </a:prstGeom>
          <a:noFill/>
        </p:spPr>
      </p:pic>
      <p:sp>
        <p:nvSpPr>
          <p:cNvPr id="7" name="Rectangle 6"/>
          <p:cNvSpPr/>
          <p:nvPr/>
        </p:nvSpPr>
        <p:spPr>
          <a:xfrm>
            <a:off x="5486400" y="990600"/>
            <a:ext cx="3352800" cy="3016210"/>
          </a:xfrm>
          <a:prstGeom prst="rect">
            <a:avLst/>
          </a:prstGeom>
        </p:spPr>
        <p:txBody>
          <a:bodyPr wrap="square">
            <a:spAutoFit/>
          </a:bodyPr>
          <a:lstStyle/>
          <a:p>
            <a:pPr>
              <a:buClr>
                <a:schemeClr val="accent6">
                  <a:lumMod val="50000"/>
                </a:schemeClr>
              </a:buClr>
            </a:pPr>
            <a:r>
              <a:rPr lang="en-US" sz="2400" dirty="0" smtClean="0"/>
              <a:t>Mahindra &amp; Mahindra in its nation building program, invite</a:t>
            </a:r>
            <a:r>
              <a:rPr lang="kn-IN" sz="2400" dirty="0" smtClean="0"/>
              <a:t>d</a:t>
            </a:r>
            <a:r>
              <a:rPr lang="en-US" sz="2400" dirty="0" smtClean="0"/>
              <a:t> innovative ideas </a:t>
            </a:r>
          </a:p>
          <a:p>
            <a:pPr>
              <a:buClr>
                <a:schemeClr val="accent6">
                  <a:lumMod val="50000"/>
                </a:schemeClr>
              </a:buClr>
            </a:pPr>
            <a:r>
              <a:rPr lang="en-US" sz="2400" dirty="0" smtClean="0"/>
              <a:t>for the development of the nation, under the</a:t>
            </a:r>
          </a:p>
          <a:p>
            <a:pPr>
              <a:buClr>
                <a:schemeClr val="accent6">
                  <a:lumMod val="50000"/>
                </a:schemeClr>
              </a:buClr>
            </a:pPr>
            <a:r>
              <a:rPr lang="en-US" sz="2400" b="1" dirty="0" smtClean="0"/>
              <a:t>“</a:t>
            </a:r>
            <a:r>
              <a:rPr lang="en-US" sz="2400" b="1" i="1" dirty="0" smtClean="0"/>
              <a:t>Spark The Rise” </a:t>
            </a:r>
            <a:r>
              <a:rPr lang="en-US" sz="2400" i="1" dirty="0" smtClean="0"/>
              <a:t>event</a:t>
            </a:r>
            <a:endParaRPr lang="en-US" sz="2400" dirty="0" smtClean="0"/>
          </a:p>
          <a:p>
            <a:pPr>
              <a:buClr>
                <a:schemeClr val="accent6">
                  <a:lumMod val="50000"/>
                </a:schemeClr>
              </a:buClr>
              <a:buFont typeface="Wingdings" pitchFamily="2" charset="2"/>
              <a:buChar char="Ø"/>
            </a:pPr>
            <a:endParaRPr lang="kn-IN" sz="2200" dirty="0" smtClean="0"/>
          </a:p>
        </p:txBody>
      </p:sp>
      <p:sp>
        <p:nvSpPr>
          <p:cNvPr id="8" name="Rectangle 7"/>
          <p:cNvSpPr/>
          <p:nvPr/>
        </p:nvSpPr>
        <p:spPr>
          <a:xfrm>
            <a:off x="152400" y="4572000"/>
            <a:ext cx="8763000" cy="120032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buClr>
                <a:schemeClr val="accent2">
                  <a:lumMod val="50000"/>
                </a:schemeClr>
              </a:buClr>
            </a:pPr>
            <a:r>
              <a:rPr lang="en-US" sz="2400" b="1" dirty="0" smtClean="0"/>
              <a:t>Our project “Education of the rural OUT OF SYSTEM children” emerged as 2nd runners up in the Grand finale held in April 2012</a:t>
            </a:r>
            <a:r>
              <a:rPr lang="kn-IN" sz="2400" b="1" dirty="0" smtClean="0"/>
              <a:t> at Mumbai.</a:t>
            </a:r>
            <a:r>
              <a:rPr lang="en-US" sz="2400" b="1" dirty="0" smtClean="0"/>
              <a:t> </a:t>
            </a:r>
            <a:r>
              <a:rPr lang="kn-IN" sz="2400" b="1" dirty="0" smtClean="0"/>
              <a:t>Total 6000 ideas were submitted.</a:t>
            </a:r>
            <a:r>
              <a:rPr lang="en-US" sz="2400" b="1" dirty="0" smtClean="0"/>
              <a:t> </a:t>
            </a:r>
            <a:endParaRPr lang="en-US" sz="2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cause attracts great people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5" name="Footer Placeholder 4"/>
          <p:cNvSpPr>
            <a:spLocks noGrp="1"/>
          </p:cNvSpPr>
          <p:nvPr>
            <p:ph type="ftr" sz="quarter" idx="3"/>
          </p:nvPr>
        </p:nvSpPr>
        <p:spPr/>
        <p:txBody>
          <a:bodyPr/>
          <a:lstStyle/>
          <a:p>
            <a:r>
              <a:rPr lang="en-US" dirty="0" smtClean="0"/>
              <a:t>Divya Deepa Charitable Trust</a:t>
            </a:r>
            <a:endParaRPr lang="en-US" dirty="0"/>
          </a:p>
        </p:txBody>
      </p:sp>
      <p:pic>
        <p:nvPicPr>
          <p:cNvPr id="8" name="Picture 7" descr="Abdul Kalam 2.jpg"/>
          <p:cNvPicPr>
            <a:picLocks noChangeAspect="1"/>
          </p:cNvPicPr>
          <p:nvPr/>
        </p:nvPicPr>
        <p:blipFill>
          <a:blip r:embed="rId2" cstate="print"/>
          <a:srcRect r="4808"/>
          <a:stretch>
            <a:fillRect/>
          </a:stretch>
        </p:blipFill>
        <p:spPr>
          <a:xfrm>
            <a:off x="197796" y="3276600"/>
            <a:ext cx="4450404" cy="3429000"/>
          </a:xfrm>
          <a:prstGeom prst="rect">
            <a:avLst/>
          </a:prstGeom>
        </p:spPr>
      </p:pic>
      <p:sp>
        <p:nvSpPr>
          <p:cNvPr id="9" name="TextBox 8"/>
          <p:cNvSpPr txBox="1"/>
          <p:nvPr/>
        </p:nvSpPr>
        <p:spPr>
          <a:xfrm>
            <a:off x="152400" y="914400"/>
            <a:ext cx="4495800" cy="224676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kn-IN" sz="2000" b="1" dirty="0" smtClean="0"/>
              <a:t>“Dream, Dream &amp; Dream”</a:t>
            </a:r>
            <a:endParaRPr lang="en-US" sz="2000" b="1" dirty="0" smtClean="0"/>
          </a:p>
          <a:p>
            <a:pPr algn="ctr"/>
            <a:r>
              <a:rPr lang="en-US" sz="2000" b="1" dirty="0" smtClean="0"/>
              <a:t> – Late Dr. APJ Abdul </a:t>
            </a:r>
            <a:r>
              <a:rPr lang="en-US" sz="2000" b="1" dirty="0" err="1" smtClean="0"/>
              <a:t>Kalam</a:t>
            </a:r>
            <a:endParaRPr lang="en-US" sz="2000" b="1" dirty="0" smtClean="0"/>
          </a:p>
          <a:p>
            <a:pPr algn="ctr"/>
            <a:endParaRPr lang="en-US" sz="2000" b="1" dirty="0" smtClean="0"/>
          </a:p>
          <a:p>
            <a:pPr algn="ctr"/>
            <a:r>
              <a:rPr lang="en-US" sz="2000" b="1" dirty="0" smtClean="0"/>
              <a:t>Our m</a:t>
            </a:r>
            <a:r>
              <a:rPr lang="kn-IN" sz="2000" b="1" dirty="0" smtClean="0"/>
              <a:t>emorable </a:t>
            </a:r>
            <a:r>
              <a:rPr lang="kn-IN" sz="2000" b="1" dirty="0"/>
              <a:t>moments </a:t>
            </a:r>
          </a:p>
          <a:p>
            <a:pPr algn="ctr"/>
            <a:r>
              <a:rPr lang="kn-IN" sz="2000" b="1" dirty="0"/>
              <a:t>with Dr. APJ Abdul Kalam,</a:t>
            </a:r>
            <a:r>
              <a:rPr lang="en-US" sz="2000" b="1" dirty="0"/>
              <a:t> </a:t>
            </a:r>
            <a:r>
              <a:rPr lang="kn-IN" sz="2000" b="1" dirty="0"/>
              <a:t> </a:t>
            </a:r>
            <a:r>
              <a:rPr lang="kn-IN" sz="2000" b="1" dirty="0" smtClean="0"/>
              <a:t> </a:t>
            </a:r>
            <a:endParaRPr lang="kn-IN" sz="2000" b="1" dirty="0"/>
          </a:p>
          <a:p>
            <a:pPr algn="ctr"/>
            <a:r>
              <a:rPr lang="en-US" sz="2000" b="1" dirty="0" smtClean="0">
                <a:cs typeface="Arial" pitchFamily="34" charset="0"/>
              </a:rPr>
              <a:t>when</a:t>
            </a:r>
            <a:r>
              <a:rPr lang="kn-IN" sz="2000" b="1" dirty="0" smtClean="0">
                <a:cs typeface="Arial" pitchFamily="34" charset="0"/>
              </a:rPr>
              <a:t> </a:t>
            </a:r>
            <a:r>
              <a:rPr lang="en-US" sz="2000" b="1" dirty="0" smtClean="0">
                <a:cs typeface="Arial" pitchFamily="34" charset="0"/>
              </a:rPr>
              <a:t>we </a:t>
            </a:r>
            <a:r>
              <a:rPr lang="kn-IN" sz="2000" b="1" dirty="0" smtClean="0">
                <a:cs typeface="Arial" pitchFamily="34" charset="0"/>
              </a:rPr>
              <a:t>met </a:t>
            </a:r>
            <a:r>
              <a:rPr lang="kn-IN" sz="2000" b="1" dirty="0">
                <a:cs typeface="Arial" pitchFamily="34" charset="0"/>
              </a:rPr>
              <a:t>him at Lalit Mahal</a:t>
            </a:r>
            <a:r>
              <a:rPr lang="en-US" sz="2000" b="1" dirty="0">
                <a:cs typeface="Arial" pitchFamily="34" charset="0"/>
              </a:rPr>
              <a:t>, </a:t>
            </a:r>
            <a:r>
              <a:rPr lang="en-US" sz="2000" b="1" dirty="0" smtClean="0">
                <a:cs typeface="Arial" pitchFamily="34" charset="0"/>
              </a:rPr>
              <a:t>in Mysore</a:t>
            </a:r>
            <a:endParaRPr lang="en-US" sz="2000" b="1" dirty="0">
              <a:cs typeface="Arial" pitchFamily="34" charset="0"/>
            </a:endParaRPr>
          </a:p>
        </p:txBody>
      </p:sp>
      <p:pic>
        <p:nvPicPr>
          <p:cNvPr id="10" name="Picture 9" descr="DSC_1432.JPG"/>
          <p:cNvPicPr>
            <a:picLocks noChangeAspect="1"/>
          </p:cNvPicPr>
          <p:nvPr/>
        </p:nvPicPr>
        <p:blipFill>
          <a:blip r:embed="rId3" cstate="print"/>
          <a:srcRect l="12500" r="22656" b="18306"/>
          <a:stretch>
            <a:fillRect/>
          </a:stretch>
        </p:blipFill>
        <p:spPr>
          <a:xfrm>
            <a:off x="4745083" y="990600"/>
            <a:ext cx="4246517" cy="3733800"/>
          </a:xfrm>
          <a:prstGeom prst="rect">
            <a:avLst/>
          </a:prstGeom>
        </p:spPr>
      </p:pic>
      <p:sp>
        <p:nvSpPr>
          <p:cNvPr id="11" name="TextBox 10"/>
          <p:cNvSpPr txBox="1"/>
          <p:nvPr/>
        </p:nvSpPr>
        <p:spPr>
          <a:xfrm>
            <a:off x="4724400" y="4766608"/>
            <a:ext cx="4267200" cy="193899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b="1" i="1" dirty="0">
                <a:solidFill>
                  <a:schemeClr val="bg1"/>
                </a:solidFill>
                <a:cs typeface="Arial" pitchFamily="34" charset="0"/>
              </a:rPr>
              <a:t>“I’m so happy to see the wonderful  work being done by </a:t>
            </a:r>
            <a:r>
              <a:rPr lang="en-IN" sz="2000" b="1" i="1" dirty="0" smtClean="0">
                <a:solidFill>
                  <a:schemeClr val="bg1"/>
                </a:solidFill>
                <a:cs typeface="Arial" pitchFamily="34" charset="0"/>
              </a:rPr>
              <a:t>Mr</a:t>
            </a:r>
            <a:r>
              <a:rPr lang="en-IN" sz="2000" b="1" i="1" dirty="0">
                <a:solidFill>
                  <a:schemeClr val="bg1"/>
                </a:solidFill>
                <a:cs typeface="Arial" pitchFamily="34" charset="0"/>
              </a:rPr>
              <a:t>. </a:t>
            </a:r>
            <a:r>
              <a:rPr lang="en-IN" sz="2000" b="1" i="1" dirty="0" err="1">
                <a:solidFill>
                  <a:schemeClr val="bg1"/>
                </a:solidFill>
                <a:cs typeface="Arial" pitchFamily="34" charset="0"/>
              </a:rPr>
              <a:t>Ananth</a:t>
            </a:r>
            <a:r>
              <a:rPr lang="en-IN" sz="2000" b="1" i="1" dirty="0">
                <a:solidFill>
                  <a:schemeClr val="bg1"/>
                </a:solidFill>
                <a:cs typeface="Arial" pitchFamily="34" charset="0"/>
              </a:rPr>
              <a:t> and</a:t>
            </a:r>
            <a:r>
              <a:rPr lang="kn-IN" sz="2000" b="1" i="1" dirty="0">
                <a:solidFill>
                  <a:schemeClr val="bg1"/>
                </a:solidFill>
                <a:cs typeface="Arial" pitchFamily="34" charset="0"/>
              </a:rPr>
              <a:t> </a:t>
            </a:r>
            <a:r>
              <a:rPr lang="en-IN" sz="2000" b="1" i="1" dirty="0">
                <a:solidFill>
                  <a:schemeClr val="bg1"/>
                </a:solidFill>
                <a:cs typeface="Arial" pitchFamily="34" charset="0"/>
              </a:rPr>
              <a:t>team to empower </a:t>
            </a:r>
            <a:r>
              <a:rPr lang="kn-IN" sz="2000" b="1" i="1" dirty="0">
                <a:solidFill>
                  <a:schemeClr val="bg1"/>
                </a:solidFill>
                <a:cs typeface="Arial" pitchFamily="34" charset="0"/>
              </a:rPr>
              <a:t> th</a:t>
            </a:r>
            <a:r>
              <a:rPr lang="en-IN" sz="2000" b="1" i="1" dirty="0">
                <a:solidFill>
                  <a:schemeClr val="bg1"/>
                </a:solidFill>
                <a:cs typeface="Arial" pitchFamily="34" charset="0"/>
              </a:rPr>
              <a:t>e </a:t>
            </a:r>
            <a:endParaRPr lang="en-IN" sz="2000" b="1" i="1" dirty="0" smtClean="0">
              <a:solidFill>
                <a:schemeClr val="bg1"/>
              </a:solidFill>
              <a:cs typeface="Arial" pitchFamily="34"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b="1" i="1" dirty="0" smtClean="0">
                <a:solidFill>
                  <a:schemeClr val="bg1"/>
                </a:solidFill>
                <a:cs typeface="Arial" pitchFamily="34" charset="0"/>
              </a:rPr>
              <a:t> </a:t>
            </a:r>
            <a:r>
              <a:rPr lang="en-IN" sz="2000" b="1" i="1" dirty="0">
                <a:solidFill>
                  <a:schemeClr val="bg1"/>
                </a:solidFill>
                <a:cs typeface="Arial" pitchFamily="34" charset="0"/>
              </a:rPr>
              <a:t>‘FORGOTTEN INDIA’.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b="1" i="1" dirty="0" smtClean="0">
                <a:solidFill>
                  <a:schemeClr val="bg1"/>
                </a:solidFill>
                <a:cs typeface="Arial" pitchFamily="34" charset="0"/>
              </a:rPr>
              <a:t>- N R </a:t>
            </a:r>
            <a:r>
              <a:rPr lang="en-IN" sz="2000" b="1" i="1" dirty="0" err="1" smtClean="0">
                <a:solidFill>
                  <a:schemeClr val="bg1"/>
                </a:solidFill>
                <a:cs typeface="Arial" pitchFamily="34" charset="0"/>
              </a:rPr>
              <a:t>Narayana</a:t>
            </a:r>
            <a:r>
              <a:rPr lang="en-IN" sz="2000" b="1" i="1" dirty="0" smtClean="0">
                <a:solidFill>
                  <a:schemeClr val="bg1"/>
                </a:solidFill>
                <a:cs typeface="Arial" pitchFamily="34" charset="0"/>
              </a:rPr>
              <a:t> Murthy</a:t>
            </a:r>
            <a:endParaRPr lang="en-IN" sz="2000" b="1" i="1" dirty="0">
              <a:solidFill>
                <a:schemeClr val="bg1"/>
              </a:solidFill>
              <a:cs typeface="Arial" pitchFamily="34"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b="1" i="1" dirty="0" smtClean="0">
                <a:solidFill>
                  <a:schemeClr val="bg1"/>
                </a:solidFill>
                <a:cs typeface="Arial" pitchFamily="34" charset="0"/>
              </a:rPr>
              <a:t>(Visited us </a:t>
            </a:r>
            <a:r>
              <a:rPr lang="en-IN" sz="2000" b="1" i="1" dirty="0">
                <a:solidFill>
                  <a:schemeClr val="bg1"/>
                </a:solidFill>
                <a:cs typeface="Arial" pitchFamily="34" charset="0"/>
              </a:rPr>
              <a:t>on 16</a:t>
            </a:r>
            <a:r>
              <a:rPr lang="en-IN" sz="2000" b="1" i="1" baseline="30000" dirty="0">
                <a:solidFill>
                  <a:schemeClr val="bg1"/>
                </a:solidFill>
                <a:cs typeface="Arial" pitchFamily="34" charset="0"/>
              </a:rPr>
              <a:t>th</a:t>
            </a:r>
            <a:r>
              <a:rPr lang="en-IN" sz="2000" b="1" i="1" dirty="0">
                <a:solidFill>
                  <a:schemeClr val="bg1"/>
                </a:solidFill>
                <a:cs typeface="Arial" pitchFamily="34" charset="0"/>
              </a:rPr>
              <a:t> Jan. </a:t>
            </a:r>
            <a:r>
              <a:rPr lang="en-IN" sz="2000" b="1" i="1" dirty="0" smtClean="0">
                <a:solidFill>
                  <a:schemeClr val="bg1"/>
                </a:solidFill>
                <a:cs typeface="Arial" pitchFamily="34" charset="0"/>
              </a:rPr>
              <a:t>2011)</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Documents\Divyadeepa Dell 280315\Proposals\TED talk\PPT photos\DSC_006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76200" y="101025"/>
            <a:ext cx="51054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b="1" dirty="0"/>
              <a:t>Happy mind learns faster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Documents\Divyadeepa Dell 280315\Proposals\TED talk\PPT photos\temple construc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76200" y="115669"/>
            <a:ext cx="72390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b="1" dirty="0"/>
              <a:t>Happy mind </a:t>
            </a:r>
            <a:r>
              <a:rPr lang="en-US" sz="3200" b="1" dirty="0" smtClean="0"/>
              <a:t>exhibits </a:t>
            </a:r>
            <a:r>
              <a:rPr lang="en-US" sz="3200" b="1" dirty="0"/>
              <a:t>positive energy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Documents\Divyadeepa Dell 280315\Proposals\TED talk\PPT photos\100_0428.JPG"/>
          <p:cNvPicPr>
            <a:picLocks noChangeAspect="1" noChangeArrowheads="1"/>
          </p:cNvPicPr>
          <p:nvPr/>
        </p:nvPicPr>
        <p:blipFill>
          <a:blip r:embed="rId2" cstate="print"/>
          <a:srcRect/>
          <a:stretch>
            <a:fillRect/>
          </a:stretch>
        </p:blipFill>
        <p:spPr bwMode="auto">
          <a:xfrm>
            <a:off x="0" y="-71604"/>
            <a:ext cx="9144000" cy="6929604"/>
          </a:xfrm>
          <a:prstGeom prst="rect">
            <a:avLst/>
          </a:prstGeom>
          <a:noFill/>
        </p:spPr>
      </p:pic>
      <p:sp>
        <p:nvSpPr>
          <p:cNvPr id="3" name="TextBox 2"/>
          <p:cNvSpPr txBox="1"/>
          <p:nvPr/>
        </p:nvSpPr>
        <p:spPr>
          <a:xfrm>
            <a:off x="76200" y="39469"/>
            <a:ext cx="68580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b="1" dirty="0"/>
              <a:t>Happy mind brings compassion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time!!</a:t>
            </a: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5" name="Footer Placeholder 4"/>
          <p:cNvSpPr>
            <a:spLocks noGrp="1"/>
          </p:cNvSpPr>
          <p:nvPr>
            <p:ph type="ftr" sz="quarter" idx="3"/>
          </p:nvPr>
        </p:nvSpPr>
        <p:spPr/>
        <p:txBody>
          <a:bodyPr/>
          <a:lstStyle/>
          <a:p>
            <a:r>
              <a:rPr lang="en-US" smtClean="0"/>
              <a:t>Divya Deepa Charitable Trust</a:t>
            </a:r>
            <a:endParaRPr lang="en-US" dirty="0"/>
          </a:p>
        </p:txBody>
      </p:sp>
      <p:sp>
        <p:nvSpPr>
          <p:cNvPr id="6" name="TextBox 5"/>
          <p:cNvSpPr txBox="1"/>
          <p:nvPr/>
        </p:nvSpPr>
        <p:spPr>
          <a:xfrm>
            <a:off x="228601" y="1219200"/>
            <a:ext cx="8686799" cy="646331"/>
          </a:xfrm>
          <a:prstGeom prst="rect">
            <a:avLst/>
          </a:prstGeom>
          <a:solidFill>
            <a:schemeClr val="accent6">
              <a:lumMod val="20000"/>
              <a:lumOff val="80000"/>
            </a:schemeClr>
          </a:solidFill>
        </p:spPr>
        <p:txBody>
          <a:bodyPr wrap="square" rtlCol="0">
            <a:spAutoFit/>
          </a:bodyPr>
          <a:lstStyle/>
          <a:p>
            <a:r>
              <a:rPr lang="en-US" sz="3600" b="1" dirty="0" smtClean="0"/>
              <a:t>Visit us to witness and experience happiness</a:t>
            </a:r>
            <a:endParaRPr lang="en-IN" sz="3600" b="1" dirty="0"/>
          </a:p>
        </p:txBody>
      </p:sp>
      <p:sp>
        <p:nvSpPr>
          <p:cNvPr id="7" name="Rectangle 6"/>
          <p:cNvSpPr/>
          <p:nvPr/>
        </p:nvSpPr>
        <p:spPr>
          <a:xfrm>
            <a:off x="304800" y="2274838"/>
            <a:ext cx="8610600" cy="3416320"/>
          </a:xfrm>
          <a:prstGeom prst="rect">
            <a:avLst/>
          </a:prstGeom>
        </p:spPr>
        <p:txBody>
          <a:bodyPr wrap="square">
            <a:spAutoFit/>
          </a:bodyPr>
          <a:lstStyle/>
          <a:p>
            <a:pPr algn="ctr">
              <a:buNone/>
            </a:pPr>
            <a:r>
              <a:rPr lang="en-US" sz="2400" dirty="0" smtClean="0"/>
              <a:t>Divya Deepa Charitable Trust </a:t>
            </a:r>
          </a:p>
          <a:p>
            <a:pPr algn="ctr">
              <a:buNone/>
            </a:pPr>
            <a:r>
              <a:rPr lang="en-US" sz="2400" dirty="0" err="1" smtClean="0"/>
              <a:t>Kenchalagudu</a:t>
            </a:r>
            <a:r>
              <a:rPr lang="en-US" sz="2400" dirty="0" smtClean="0"/>
              <a:t>, </a:t>
            </a:r>
            <a:r>
              <a:rPr lang="en-US" sz="2400" dirty="0" err="1" smtClean="0"/>
              <a:t>Manandavadi</a:t>
            </a:r>
            <a:r>
              <a:rPr lang="en-US" sz="2400" dirty="0" smtClean="0"/>
              <a:t> Road,  </a:t>
            </a:r>
          </a:p>
          <a:p>
            <a:pPr algn="ctr">
              <a:buNone/>
            </a:pPr>
            <a:r>
              <a:rPr lang="en-US" sz="2400" dirty="0" smtClean="0"/>
              <a:t>Dhangalli Post,  Mysuru-570008.</a:t>
            </a:r>
          </a:p>
          <a:p>
            <a:pPr>
              <a:buNone/>
            </a:pPr>
            <a:endParaRPr lang="en-US" sz="2400" dirty="0" smtClean="0"/>
          </a:p>
          <a:p>
            <a:pPr>
              <a:buNone/>
            </a:pPr>
            <a:endParaRPr lang="en-US" sz="2400" dirty="0" smtClean="0"/>
          </a:p>
          <a:p>
            <a:pPr>
              <a:buNone/>
            </a:pPr>
            <a:r>
              <a:rPr lang="en-US" sz="2400" dirty="0" smtClean="0"/>
              <a:t>Phone: 8884310010, 9341369901</a:t>
            </a:r>
          </a:p>
          <a:p>
            <a:pPr>
              <a:buNone/>
            </a:pPr>
            <a:r>
              <a:rPr lang="en-US" sz="2400" dirty="0" smtClean="0"/>
              <a:t>Email: </a:t>
            </a:r>
            <a:r>
              <a:rPr lang="en-US" sz="2400" dirty="0" smtClean="0">
                <a:hlinkClick r:id="rId2"/>
              </a:rPr>
              <a:t>divyadeepa.trust@gmail.com</a:t>
            </a:r>
            <a:endParaRPr lang="en-US" sz="2400" dirty="0" smtClean="0"/>
          </a:p>
          <a:p>
            <a:pPr>
              <a:buNone/>
            </a:pPr>
            <a:r>
              <a:rPr lang="en-US" sz="2400" dirty="0" err="1" smtClean="0"/>
              <a:t>Web:</a:t>
            </a:r>
            <a:r>
              <a:rPr lang="en-US" sz="2400" dirty="0" err="1" smtClean="0">
                <a:hlinkClick r:id="rId3"/>
              </a:rPr>
              <a:t>http</a:t>
            </a:r>
            <a:r>
              <a:rPr lang="en-US" sz="2400" dirty="0" smtClean="0">
                <a:hlinkClick r:id="rId3"/>
              </a:rPr>
              <a:t>://</a:t>
            </a:r>
            <a:r>
              <a:rPr lang="en-US" sz="2400" dirty="0" err="1" smtClean="0">
                <a:hlinkClick r:id="rId3"/>
              </a:rPr>
              <a:t>www.divyadeepatrust.org</a:t>
            </a:r>
            <a:r>
              <a:rPr lang="en-US" sz="2400" dirty="0" smtClean="0"/>
              <a:t> </a:t>
            </a:r>
          </a:p>
          <a:p>
            <a:pPr>
              <a:buNone/>
            </a:pPr>
            <a:r>
              <a:rPr lang="en-US" sz="2400" dirty="0" smtClean="0"/>
              <a:t>Face </a:t>
            </a:r>
            <a:r>
              <a:rPr lang="en-US" sz="2400" dirty="0" err="1" smtClean="0"/>
              <a:t>Book:</a:t>
            </a:r>
            <a:r>
              <a:rPr lang="en-US" sz="2400" u="sng" dirty="0" err="1" smtClean="0">
                <a:hlinkClick r:id="rId4"/>
              </a:rPr>
              <a:t>www.facebook.com</a:t>
            </a:r>
            <a:r>
              <a:rPr lang="en-US" sz="2400" u="sng" dirty="0" smtClean="0">
                <a:hlinkClick r:id="rId4"/>
              </a:rPr>
              <a:t>/</a:t>
            </a:r>
            <a:r>
              <a:rPr lang="en-US" sz="2400" u="sng" dirty="0" err="1" smtClean="0">
                <a:hlinkClick r:id="rId4"/>
              </a:rPr>
              <a:t>divyadeepa</a:t>
            </a:r>
            <a:endParaRPr lang="en-US" sz="2400" u="sng"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“Out-of-System” children</a:t>
            </a: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
        <p:nvSpPr>
          <p:cNvPr id="5" name="Footer Placeholder 4"/>
          <p:cNvSpPr>
            <a:spLocks noGrp="1"/>
          </p:cNvSpPr>
          <p:nvPr>
            <p:ph type="ftr" sz="quarter" idx="3"/>
          </p:nvPr>
        </p:nvSpPr>
        <p:spPr/>
        <p:txBody>
          <a:bodyPr/>
          <a:lstStyle/>
          <a:p>
            <a:r>
              <a:rPr lang="en-US" smtClean="0"/>
              <a:t>Divya Deepa Charitable Trust</a:t>
            </a:r>
            <a:endParaRPr lang="en-US" dirty="0"/>
          </a:p>
        </p:txBody>
      </p:sp>
      <p:sp>
        <p:nvSpPr>
          <p:cNvPr id="6" name="Rectangle 5"/>
          <p:cNvSpPr/>
          <p:nvPr/>
        </p:nvSpPr>
        <p:spPr>
          <a:xfrm>
            <a:off x="152400" y="914401"/>
            <a:ext cx="8839200" cy="1938992"/>
          </a:xfrm>
          <a:prstGeom prst="rect">
            <a:avLst/>
          </a:prstGeom>
          <a:solidFill>
            <a:schemeClr val="accent1">
              <a:lumMod val="40000"/>
              <a:lumOff val="60000"/>
            </a:schemeClr>
          </a:solidFill>
        </p:spPr>
        <p:txBody>
          <a:bodyPr wrap="square">
            <a:spAutoFit/>
          </a:bodyPr>
          <a:lstStyle/>
          <a:p>
            <a:r>
              <a:rPr lang="en-IN" sz="2400" b="1" dirty="0" smtClean="0"/>
              <a:t>Mainstream education system assumes: </a:t>
            </a:r>
          </a:p>
          <a:p>
            <a:endParaRPr lang="en-IN" sz="2400" b="1" dirty="0" smtClean="0"/>
          </a:p>
          <a:p>
            <a:r>
              <a:rPr lang="en-IN" sz="2400" b="1" dirty="0" smtClean="0"/>
              <a:t>“All children are like machines who can learn a predetermined textual content in a predetermined time interval and in a predetermined way.”</a:t>
            </a:r>
          </a:p>
        </p:txBody>
      </p:sp>
      <p:sp>
        <p:nvSpPr>
          <p:cNvPr id="7" name="Rectangle 6"/>
          <p:cNvSpPr/>
          <p:nvPr/>
        </p:nvSpPr>
        <p:spPr>
          <a:xfrm>
            <a:off x="152400" y="2895600"/>
            <a:ext cx="8839200" cy="3046988"/>
          </a:xfrm>
          <a:prstGeom prst="rect">
            <a:avLst/>
          </a:prstGeom>
          <a:ln>
            <a:solidFill>
              <a:schemeClr val="tx1"/>
            </a:solidFill>
          </a:ln>
        </p:spPr>
        <p:txBody>
          <a:bodyPr wrap="square">
            <a:spAutoFit/>
          </a:bodyPr>
          <a:lstStyle/>
          <a:p>
            <a:r>
              <a:rPr lang="en-US" sz="2400" b="1" dirty="0" smtClean="0"/>
              <a:t>But due to:</a:t>
            </a:r>
          </a:p>
          <a:p>
            <a:pPr marL="457200" indent="-457200">
              <a:buAutoNum type="alphaLcPeriod"/>
            </a:pPr>
            <a:r>
              <a:rPr lang="en-US" sz="2400" b="1" dirty="0" smtClean="0"/>
              <a:t>Lack of learning environment in home &amp; school</a:t>
            </a:r>
          </a:p>
          <a:p>
            <a:pPr marL="457200" indent="-457200">
              <a:buAutoNum type="alphaLcPeriod"/>
            </a:pPr>
            <a:r>
              <a:rPr lang="en-US" sz="2400" b="1" dirty="0" smtClean="0"/>
              <a:t>Turbulent childhood </a:t>
            </a:r>
          </a:p>
          <a:p>
            <a:pPr marL="457200" indent="-457200">
              <a:buAutoNum type="alphaLcPeriod"/>
            </a:pPr>
            <a:r>
              <a:rPr lang="en-US" sz="2400" b="1" dirty="0" smtClean="0"/>
              <a:t>Insensitivity towards child’s varied emotions, abilities, and interests</a:t>
            </a:r>
          </a:p>
          <a:p>
            <a:pPr marL="457200" indent="-457200">
              <a:buAutoNum type="alphaLcPeriod"/>
            </a:pPr>
            <a:endParaRPr lang="en-US" sz="2400" b="1" dirty="0" smtClean="0"/>
          </a:p>
          <a:p>
            <a:r>
              <a:rPr lang="en-US" sz="2400" b="1" dirty="0" smtClean="0"/>
              <a:t>Many mentally sound children are deprived of an opportunity to learn in regular schools (Free or Paid). </a:t>
            </a:r>
            <a:endParaRPr lang="en-IN" sz="2400"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Kaliyuva Mane…A Child-centric education system</a:t>
            </a:r>
            <a:endParaRPr lang="en-IN"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5" name="Footer Placeholder 4"/>
          <p:cNvSpPr>
            <a:spLocks noGrp="1"/>
          </p:cNvSpPr>
          <p:nvPr>
            <p:ph type="ftr" sz="quarter" idx="3"/>
          </p:nvPr>
        </p:nvSpPr>
        <p:spPr/>
        <p:txBody>
          <a:bodyPr/>
          <a:lstStyle/>
          <a:p>
            <a:r>
              <a:rPr lang="en-US" smtClean="0"/>
              <a:t>Divya Deepa Charitable Trust</a:t>
            </a:r>
            <a:endParaRPr lang="en-US" dirty="0"/>
          </a:p>
        </p:txBody>
      </p:sp>
      <p:graphicFrame>
        <p:nvGraphicFramePr>
          <p:cNvPr id="9" name="Diagram 8"/>
          <p:cNvGraphicFramePr/>
          <p:nvPr/>
        </p:nvGraphicFramePr>
        <p:xfrm>
          <a:off x="1219200" y="1066800"/>
          <a:ext cx="67818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5" name="Footer Placeholder 4"/>
          <p:cNvSpPr>
            <a:spLocks noGrp="1"/>
          </p:cNvSpPr>
          <p:nvPr>
            <p:ph type="ftr" sz="quarter" idx="3"/>
          </p:nvPr>
        </p:nvSpPr>
        <p:spPr/>
        <p:txBody>
          <a:bodyPr/>
          <a:lstStyle/>
          <a:p>
            <a:r>
              <a:rPr lang="en-US" smtClean="0"/>
              <a:t>Divya Deepa Charitable Trust</a:t>
            </a:r>
            <a:endParaRPr lang="en-US" dirty="0"/>
          </a:p>
        </p:txBody>
      </p:sp>
      <p:pic>
        <p:nvPicPr>
          <p:cNvPr id="6" name="Picture 5" descr="Vivek group children.JPG"/>
          <p:cNvPicPr>
            <a:picLocks noChangeAspect="1"/>
          </p:cNvPicPr>
          <p:nvPr/>
        </p:nvPicPr>
        <p:blipFill>
          <a:blip r:embed="rId2" cstate="print"/>
          <a:stretch>
            <a:fillRect/>
          </a:stretch>
        </p:blipFill>
        <p:spPr>
          <a:xfrm>
            <a:off x="3962400" y="0"/>
            <a:ext cx="5181600" cy="6843755"/>
          </a:xfrm>
          <a:prstGeom prst="rect">
            <a:avLst/>
          </a:prstGeom>
          <a:effectLst>
            <a:glow rad="63500">
              <a:schemeClr val="accent1">
                <a:satMod val="175000"/>
                <a:alpha val="40000"/>
              </a:schemeClr>
            </a:glow>
          </a:effectLst>
        </p:spPr>
      </p:pic>
      <p:sp>
        <p:nvSpPr>
          <p:cNvPr id="7" name="TextBox 6"/>
          <p:cNvSpPr txBox="1"/>
          <p:nvPr/>
        </p:nvSpPr>
        <p:spPr>
          <a:xfrm>
            <a:off x="228600" y="1676400"/>
            <a:ext cx="3962400" cy="3046988"/>
          </a:xfrm>
          <a:prstGeom prst="rect">
            <a:avLst/>
          </a:prstGeom>
          <a:noFill/>
        </p:spPr>
        <p:txBody>
          <a:bodyPr wrap="square" rtlCol="0">
            <a:spAutoFit/>
          </a:bodyPr>
          <a:lstStyle/>
          <a:p>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Let us </a:t>
            </a:r>
          </a:p>
          <a:p>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share some Success </a:t>
            </a:r>
          </a:p>
          <a:p>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Stories first!!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 dropout to an industry employee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5" name="Footer Placeholder 4"/>
          <p:cNvSpPr>
            <a:spLocks noGrp="1"/>
          </p:cNvSpPr>
          <p:nvPr>
            <p:ph type="ftr" sz="quarter" idx="3"/>
          </p:nvPr>
        </p:nvSpPr>
        <p:spPr/>
        <p:txBody>
          <a:bodyPr/>
          <a:lstStyle/>
          <a:p>
            <a:r>
              <a:rPr lang="en-US" smtClean="0"/>
              <a:t>Divya Deepa Charitable Trust</a:t>
            </a:r>
            <a:endParaRPr lang="en-US" dirty="0"/>
          </a:p>
        </p:txBody>
      </p:sp>
      <p:pic>
        <p:nvPicPr>
          <p:cNvPr id="14" name="Picture 13" descr="Manu.jpg"/>
          <p:cNvPicPr>
            <a:picLocks noChangeAspect="1"/>
          </p:cNvPicPr>
          <p:nvPr/>
        </p:nvPicPr>
        <p:blipFill>
          <a:blip r:embed="rId2" cstate="print"/>
          <a:stretch>
            <a:fillRect/>
          </a:stretch>
        </p:blipFill>
        <p:spPr>
          <a:xfrm>
            <a:off x="2057401" y="1474504"/>
            <a:ext cx="4876800" cy="3762889"/>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7010400" y="1472148"/>
            <a:ext cx="1928794" cy="3785652"/>
          </a:xfrm>
          <a:prstGeom prst="rect">
            <a:avLst/>
          </a:prstGeom>
          <a:solidFill>
            <a:schemeClr val="accent6">
              <a:lumMod val="20000"/>
              <a:lumOff val="80000"/>
            </a:schemeClr>
          </a:solidFill>
          <a:ln w="9525">
            <a:solidFill>
              <a:srgbClr val="FF0000"/>
            </a:solidFill>
          </a:ln>
          <a:effectLst>
            <a:outerShdw blurRad="50800" dist="38100" dir="2700000" algn="tl" rotWithShape="0">
              <a:prstClr val="black">
                <a:alpha val="40000"/>
              </a:prstClr>
            </a:outerShdw>
          </a:effectLst>
        </p:spPr>
        <p:txBody>
          <a:bodyPr wrap="square" rtlCol="0">
            <a:spAutoFit/>
          </a:bodyPr>
          <a:lstStyle/>
          <a:p>
            <a:pPr>
              <a:buClr>
                <a:srgbClr val="FF0000"/>
              </a:buClr>
              <a:buFont typeface="Wingdings" pitchFamily="2" charset="2"/>
              <a:buChar char="§"/>
            </a:pPr>
            <a:r>
              <a:rPr lang="kn-IN" sz="2400" dirty="0" smtClean="0">
                <a:cs typeface="Tunga" pitchFamily="34" charset="0"/>
              </a:rPr>
              <a:t>Passed 10th standard in 2012</a:t>
            </a:r>
            <a:r>
              <a:rPr lang="en-US" sz="2400" dirty="0" smtClean="0">
                <a:cs typeface="Tunga" pitchFamily="34" charset="0"/>
              </a:rPr>
              <a:t>.</a:t>
            </a:r>
            <a:r>
              <a:rPr lang="kn-IN" sz="2400" dirty="0" smtClean="0">
                <a:cs typeface="Tunga" pitchFamily="34" charset="0"/>
              </a:rPr>
              <a:t> </a:t>
            </a:r>
          </a:p>
          <a:p>
            <a:pPr>
              <a:buClr>
                <a:srgbClr val="FF0000"/>
              </a:buClr>
              <a:buFont typeface="Wingdings" pitchFamily="2" charset="2"/>
              <a:buChar char="§"/>
            </a:pPr>
            <a:r>
              <a:rPr lang="kn-IN" sz="2400" dirty="0" smtClean="0">
                <a:cs typeface="Tunga" pitchFamily="34" charset="0"/>
              </a:rPr>
              <a:t>Underwent </a:t>
            </a:r>
            <a:r>
              <a:rPr lang="kn-IN" sz="2400" dirty="0">
                <a:cs typeface="Tunga" pitchFamily="34" charset="0"/>
              </a:rPr>
              <a:t>training at CIPET, </a:t>
            </a:r>
            <a:r>
              <a:rPr lang="kn-IN" sz="2400" dirty="0" smtClean="0">
                <a:cs typeface="Tunga" pitchFamily="34" charset="0"/>
              </a:rPr>
              <a:t>Mysore</a:t>
            </a:r>
            <a:endParaRPr lang="kn-IN" sz="2400" dirty="0">
              <a:cs typeface="Tunga" pitchFamily="34" charset="0"/>
            </a:endParaRPr>
          </a:p>
          <a:p>
            <a:pPr>
              <a:buClr>
                <a:srgbClr val="FF0000"/>
              </a:buClr>
              <a:buFont typeface="Wingdings" pitchFamily="2" charset="2"/>
              <a:buChar char="§"/>
            </a:pPr>
            <a:r>
              <a:rPr lang="kn-IN" sz="2400" dirty="0">
                <a:cs typeface="Tunga" pitchFamily="34" charset="0"/>
              </a:rPr>
              <a:t> </a:t>
            </a:r>
            <a:r>
              <a:rPr lang="en-US" sz="2400" dirty="0" smtClean="0">
                <a:cs typeface="Tunga" pitchFamily="34" charset="0"/>
              </a:rPr>
              <a:t>Employed now </a:t>
            </a:r>
            <a:r>
              <a:rPr lang="en-US" sz="2400" dirty="0" smtClean="0">
                <a:cs typeface="Shonar Bangla" pitchFamily="34" charset="0"/>
              </a:rPr>
              <a:t>in </a:t>
            </a:r>
            <a:r>
              <a:rPr lang="en-US" sz="2400" dirty="0">
                <a:cs typeface="Shonar Bangla" pitchFamily="34" charset="0"/>
              </a:rPr>
              <a:t>a private</a:t>
            </a:r>
            <a:r>
              <a:rPr lang="kn-IN" sz="2400" dirty="0">
                <a:cs typeface="Tunga" pitchFamily="34" charset="0"/>
              </a:rPr>
              <a:t> company</a:t>
            </a:r>
            <a:r>
              <a:rPr lang="en-US" sz="2400" dirty="0" smtClean="0">
                <a:latin typeface="Shonar Bangla" pitchFamily="34" charset="0"/>
                <a:cs typeface="Shonar Bangla" pitchFamily="34" charset="0"/>
              </a:rPr>
              <a:t>. </a:t>
            </a:r>
            <a:endParaRPr lang="en-US" sz="2400" dirty="0">
              <a:latin typeface="Shonar Bangla" pitchFamily="34" charset="0"/>
              <a:cs typeface="Shonar Bangla" pitchFamily="34" charset="0"/>
            </a:endParaRPr>
          </a:p>
        </p:txBody>
      </p:sp>
      <p:sp>
        <p:nvSpPr>
          <p:cNvPr id="16" name="TextBox 15"/>
          <p:cNvSpPr txBox="1"/>
          <p:nvPr/>
        </p:nvSpPr>
        <p:spPr>
          <a:xfrm>
            <a:off x="123812" y="1447800"/>
            <a:ext cx="1857388" cy="3785652"/>
          </a:xfrm>
          <a:prstGeom prst="rect">
            <a:avLst/>
          </a:prstGeom>
          <a:solidFill>
            <a:schemeClr val="accent6">
              <a:lumMod val="20000"/>
              <a:lumOff val="80000"/>
            </a:schemeClr>
          </a:solidFill>
          <a:ln w="12700">
            <a:solidFill>
              <a:schemeClr val="accent6">
                <a:lumMod val="75000"/>
              </a:schemeClr>
            </a:solidFill>
          </a:ln>
        </p:spPr>
        <p:txBody>
          <a:bodyPr wrap="square" rtlCol="0">
            <a:spAutoFit/>
          </a:bodyPr>
          <a:lstStyle/>
          <a:p>
            <a:pPr>
              <a:buClr>
                <a:srgbClr val="FF0000"/>
              </a:buClr>
              <a:buFont typeface="Wingdings" pitchFamily="2" charset="2"/>
              <a:buChar char="§"/>
            </a:pPr>
            <a:r>
              <a:rPr lang="kn-IN" sz="2400" dirty="0"/>
              <a:t>A rural school dropout in </a:t>
            </a:r>
            <a:r>
              <a:rPr lang="kn-IN" sz="2400" dirty="0" smtClean="0"/>
              <a:t>2007</a:t>
            </a:r>
            <a:r>
              <a:rPr lang="en-US" sz="2400" dirty="0" smtClean="0"/>
              <a:t>.</a:t>
            </a:r>
            <a:endParaRPr lang="kn-IN" sz="2400" dirty="0"/>
          </a:p>
          <a:p>
            <a:pPr>
              <a:buClr>
                <a:srgbClr val="FF0000"/>
              </a:buClr>
              <a:buFont typeface="Wingdings" pitchFamily="2" charset="2"/>
              <a:buChar char="§"/>
            </a:pPr>
            <a:r>
              <a:rPr lang="kn-IN" sz="2400" dirty="0" smtClean="0"/>
              <a:t>13 years </a:t>
            </a:r>
            <a:r>
              <a:rPr lang="kn-IN" sz="2400" dirty="0"/>
              <a:t>old Manu </a:t>
            </a:r>
          </a:p>
          <a:p>
            <a:pPr>
              <a:buClr>
                <a:srgbClr val="FF0000"/>
              </a:buClr>
            </a:pPr>
            <a:r>
              <a:rPr lang="en-US" sz="2400" dirty="0" smtClean="0"/>
              <a:t>k</a:t>
            </a:r>
            <a:r>
              <a:rPr lang="kn-IN" sz="2400" dirty="0" smtClean="0"/>
              <a:t>new </a:t>
            </a:r>
            <a:r>
              <a:rPr lang="kn-IN" sz="2400" dirty="0"/>
              <a:t>only to write his name in </a:t>
            </a:r>
            <a:r>
              <a:rPr lang="kn-IN" sz="2400" dirty="0" smtClean="0"/>
              <a:t>Kannada</a:t>
            </a:r>
            <a:r>
              <a:rPr lang="en-US" sz="2400" dirty="0" smtClean="0"/>
              <a:t>.</a:t>
            </a:r>
            <a:endParaRPr lang="en-US" sz="2400" dirty="0"/>
          </a:p>
        </p:txBody>
      </p:sp>
      <p:sp>
        <p:nvSpPr>
          <p:cNvPr id="17" name="TextBox 16"/>
          <p:cNvSpPr txBox="1"/>
          <p:nvPr/>
        </p:nvSpPr>
        <p:spPr>
          <a:xfrm>
            <a:off x="1000100" y="5509736"/>
            <a:ext cx="7143800" cy="738664"/>
          </a:xfrm>
          <a:prstGeom prst="rect">
            <a:avLst/>
          </a:prstGeom>
          <a:solidFill>
            <a:schemeClr val="accent3">
              <a:lumMod val="40000"/>
              <a:lumOff val="60000"/>
            </a:schemeClr>
          </a:solidFill>
          <a:ln w="12700">
            <a:solidFill>
              <a:srgbClr val="C00000"/>
            </a:solidFill>
          </a:ln>
          <a:effectLst>
            <a:glow rad="228600">
              <a:schemeClr val="accent3">
                <a:satMod val="175000"/>
                <a:alpha val="40000"/>
              </a:schemeClr>
            </a:glow>
          </a:effectLst>
        </p:spPr>
        <p:txBody>
          <a:bodyPr wrap="square" rtlCol="0">
            <a:spAutoFit/>
          </a:bodyPr>
          <a:lstStyle/>
          <a:p>
            <a:pPr algn="ctr"/>
            <a:r>
              <a:rPr lang="en-US" sz="2100" b="1" dirty="0"/>
              <a:t>Where is the formal school for a 13 year old child with IQ:100 </a:t>
            </a:r>
          </a:p>
          <a:p>
            <a:pPr algn="ctr"/>
            <a:r>
              <a:rPr lang="en-US" sz="2100" b="1" dirty="0"/>
              <a:t>but at an academic level of LKG ?</a:t>
            </a:r>
          </a:p>
        </p:txBody>
      </p:sp>
      <p:sp>
        <p:nvSpPr>
          <p:cNvPr id="18" name="Notched Right Arrow 17"/>
          <p:cNvSpPr/>
          <p:nvPr/>
        </p:nvSpPr>
        <p:spPr>
          <a:xfrm>
            <a:off x="3657600" y="1066800"/>
            <a:ext cx="1271590" cy="30480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Leaping into the future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
        <p:nvSpPr>
          <p:cNvPr id="5" name="Footer Placeholder 4"/>
          <p:cNvSpPr>
            <a:spLocks noGrp="1"/>
          </p:cNvSpPr>
          <p:nvPr>
            <p:ph type="ftr" sz="quarter" idx="3"/>
          </p:nvPr>
        </p:nvSpPr>
        <p:spPr/>
        <p:txBody>
          <a:bodyPr/>
          <a:lstStyle/>
          <a:p>
            <a:r>
              <a:rPr lang="en-US" smtClean="0"/>
              <a:t>Divya Deepa Charitable Trust</a:t>
            </a:r>
            <a:endParaRPr lang="en-US" dirty="0"/>
          </a:p>
        </p:txBody>
      </p:sp>
      <p:pic>
        <p:nvPicPr>
          <p:cNvPr id="8" name="Picture 2"/>
          <p:cNvPicPr>
            <a:picLocks noChangeAspect="1" noChangeArrowheads="1"/>
          </p:cNvPicPr>
          <p:nvPr/>
        </p:nvPicPr>
        <p:blipFill>
          <a:blip r:embed="rId2" cstate="print"/>
          <a:srcRect/>
          <a:stretch>
            <a:fillRect/>
          </a:stretch>
        </p:blipFill>
        <p:spPr bwMode="auto">
          <a:xfrm>
            <a:off x="152400" y="939169"/>
            <a:ext cx="3886200" cy="533731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AutoShape 18"/>
          <p:cNvSpPr>
            <a:spLocks noChangeArrowheads="1"/>
          </p:cNvSpPr>
          <p:nvPr/>
        </p:nvSpPr>
        <p:spPr bwMode="auto">
          <a:xfrm>
            <a:off x="6072198" y="3700458"/>
            <a:ext cx="1090602" cy="719142"/>
          </a:xfrm>
          <a:custGeom>
            <a:avLst/>
            <a:gdLst>
              <a:gd name="connsiteX0" fmla="*/ 0 w 1428760"/>
              <a:gd name="connsiteY0" fmla="*/ 200919 h 642942"/>
              <a:gd name="connsiteX1" fmla="*/ 1214448 w 1428760"/>
              <a:gd name="connsiteY1" fmla="*/ 399567 h 642942"/>
              <a:gd name="connsiteX2" fmla="*/ 1214448 w 1428760"/>
              <a:gd name="connsiteY2" fmla="*/ 319198 h 642942"/>
              <a:gd name="connsiteX3" fmla="*/ 1428760 w 1428760"/>
              <a:gd name="connsiteY3" fmla="*/ 482207 h 642942"/>
              <a:gd name="connsiteX4" fmla="*/ 1214448 w 1428760"/>
              <a:gd name="connsiteY4" fmla="*/ 640669 h 642942"/>
              <a:gd name="connsiteX5" fmla="*/ 1214448 w 1428760"/>
              <a:gd name="connsiteY5" fmla="*/ 560301 h 642942"/>
              <a:gd name="connsiteX6" fmla="*/ 0 w 1428760"/>
              <a:gd name="connsiteY6" fmla="*/ 361653 h 642942"/>
              <a:gd name="connsiteX7" fmla="*/ 0 w 1428760"/>
              <a:gd name="connsiteY7" fmla="*/ 200919 h 642942"/>
              <a:gd name="connsiteX0" fmla="*/ 1428760 w 1428760"/>
              <a:gd name="connsiteY0" fmla="*/ 160736 h 642942"/>
              <a:gd name="connsiteX1" fmla="*/ 119282 w 1428760"/>
              <a:gd name="connsiteY1" fmla="*/ 281287 h 642942"/>
              <a:gd name="connsiteX2" fmla="*/ 1217487 w 1428760"/>
              <a:gd name="connsiteY2" fmla="*/ 2211 h 642942"/>
              <a:gd name="connsiteX3" fmla="*/ 1428766 w 1428760"/>
              <a:gd name="connsiteY3" fmla="*/ 2 h 642942"/>
              <a:gd name="connsiteX4" fmla="*/ 1428760 w 1428760"/>
              <a:gd name="connsiteY4" fmla="*/ 160736 h 642942"/>
              <a:gd name="connsiteX0" fmla="*/ 0 w 1428760"/>
              <a:gd name="connsiteY0" fmla="*/ 200919 h 642942"/>
              <a:gd name="connsiteX1" fmla="*/ 1214448 w 1428760"/>
              <a:gd name="connsiteY1" fmla="*/ 399567 h 642942"/>
              <a:gd name="connsiteX2" fmla="*/ 1214448 w 1428760"/>
              <a:gd name="connsiteY2" fmla="*/ 319198 h 642942"/>
              <a:gd name="connsiteX3" fmla="*/ 1428760 w 1428760"/>
              <a:gd name="connsiteY3" fmla="*/ 482207 h 642942"/>
              <a:gd name="connsiteX4" fmla="*/ 1214448 w 1428760"/>
              <a:gd name="connsiteY4" fmla="*/ 640669 h 642942"/>
              <a:gd name="connsiteX5" fmla="*/ 1214448 w 1428760"/>
              <a:gd name="connsiteY5" fmla="*/ 560301 h 642942"/>
              <a:gd name="connsiteX6" fmla="*/ 0 w 1428760"/>
              <a:gd name="connsiteY6" fmla="*/ 361653 h 642942"/>
              <a:gd name="connsiteX7" fmla="*/ 0 w 1428760"/>
              <a:gd name="connsiteY7" fmla="*/ 200919 h 642942"/>
              <a:gd name="connsiteX8" fmla="*/ 1229799 w 1428760"/>
              <a:gd name="connsiteY8" fmla="*/ 1959 h 642942"/>
              <a:gd name="connsiteX9" fmla="*/ 1428760 w 1428760"/>
              <a:gd name="connsiteY9" fmla="*/ 1 h 642942"/>
              <a:gd name="connsiteX10" fmla="*/ 1428760 w 1428760"/>
              <a:gd name="connsiteY10" fmla="*/ 160736 h 642942"/>
              <a:gd name="connsiteX11" fmla="*/ 119282 w 1428760"/>
              <a:gd name="connsiteY11" fmla="*/ 281287 h 64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60" h="642942" stroke="0" extrusionOk="0">
                <a:moveTo>
                  <a:pt x="0" y="200919"/>
                </a:moveTo>
                <a:cubicBezTo>
                  <a:pt x="-6" y="300246"/>
                  <a:pt x="516112" y="384668"/>
                  <a:pt x="1214448" y="399567"/>
                </a:cubicBezTo>
                <a:lnTo>
                  <a:pt x="1214448" y="319198"/>
                </a:lnTo>
                <a:lnTo>
                  <a:pt x="1428760" y="482207"/>
                </a:lnTo>
                <a:lnTo>
                  <a:pt x="1214448" y="640669"/>
                </a:lnTo>
                <a:lnTo>
                  <a:pt x="1214448" y="560301"/>
                </a:lnTo>
                <a:cubicBezTo>
                  <a:pt x="516112" y="545402"/>
                  <a:pt x="-6" y="460981"/>
                  <a:pt x="0" y="361653"/>
                </a:cubicBezTo>
                <a:lnTo>
                  <a:pt x="0" y="200919"/>
                </a:lnTo>
                <a:close/>
              </a:path>
              <a:path w="1428760" h="642942" fill="darkenLess" stroke="0" extrusionOk="0">
                <a:moveTo>
                  <a:pt x="1428760" y="160736"/>
                </a:moveTo>
                <a:cubicBezTo>
                  <a:pt x="860655" y="160736"/>
                  <a:pt x="346526" y="208067"/>
                  <a:pt x="119282" y="281287"/>
                </a:cubicBezTo>
                <a:cubicBezTo>
                  <a:pt x="-256797" y="160108"/>
                  <a:pt x="287611" y="21762"/>
                  <a:pt x="1217487" y="2211"/>
                </a:cubicBezTo>
                <a:cubicBezTo>
                  <a:pt x="1287428" y="740"/>
                  <a:pt x="1358048" y="2"/>
                  <a:pt x="1428766" y="2"/>
                </a:cubicBezTo>
                <a:lnTo>
                  <a:pt x="1428760" y="160736"/>
                </a:lnTo>
                <a:close/>
              </a:path>
              <a:path w="1428760" h="642942" fill="none" extrusionOk="0">
                <a:moveTo>
                  <a:pt x="0" y="200919"/>
                </a:moveTo>
                <a:cubicBezTo>
                  <a:pt x="-6" y="300246"/>
                  <a:pt x="516112" y="384668"/>
                  <a:pt x="1214448" y="399567"/>
                </a:cubicBezTo>
                <a:lnTo>
                  <a:pt x="1214448" y="319198"/>
                </a:lnTo>
                <a:lnTo>
                  <a:pt x="1428760" y="482207"/>
                </a:lnTo>
                <a:lnTo>
                  <a:pt x="1214448" y="640669"/>
                </a:lnTo>
                <a:lnTo>
                  <a:pt x="1214448" y="560301"/>
                </a:lnTo>
                <a:cubicBezTo>
                  <a:pt x="516112" y="545402"/>
                  <a:pt x="-6" y="460981"/>
                  <a:pt x="0" y="361653"/>
                </a:cubicBezTo>
                <a:lnTo>
                  <a:pt x="0" y="200919"/>
                </a:lnTo>
                <a:cubicBezTo>
                  <a:pt x="6" y="100765"/>
                  <a:pt x="524532" y="15906"/>
                  <a:pt x="1229799" y="1959"/>
                </a:cubicBezTo>
                <a:lnTo>
                  <a:pt x="1428760" y="1"/>
                </a:lnTo>
                <a:lnTo>
                  <a:pt x="1428760" y="160736"/>
                </a:lnTo>
                <a:cubicBezTo>
                  <a:pt x="860655" y="160736"/>
                  <a:pt x="346526" y="208067"/>
                  <a:pt x="119282" y="281287"/>
                </a:cubicBezTo>
              </a:path>
            </a:pathLst>
          </a:custGeom>
          <a:solidFill>
            <a:schemeClr val="accent1"/>
          </a:solidFill>
          <a:ln w="9525">
            <a:solidFill>
              <a:schemeClr val="tx1"/>
            </a:solidFill>
            <a:miter lim="800000"/>
            <a:headEnd/>
            <a:tailEnd/>
          </a:ln>
          <a:effectLst>
            <a:outerShdw blurRad="50800" dist="38100" dir="5400000" algn="t" rotWithShape="0">
              <a:prstClr val="black">
                <a:alpha val="40000"/>
              </a:prstClr>
            </a:outerShdw>
          </a:effectLst>
        </p:spPr>
        <p:txBody>
          <a:bodyPr wrap="none" anchor="ctr"/>
          <a:lstStyle/>
          <a:p>
            <a:endParaRPr lang="en-US" dirty="0">
              <a:solidFill>
                <a:srgbClr val="FFFF00"/>
              </a:solidFill>
            </a:endParaRPr>
          </a:p>
        </p:txBody>
      </p:sp>
      <p:sp>
        <p:nvSpPr>
          <p:cNvPr id="10" name="TextBox 9"/>
          <p:cNvSpPr txBox="1"/>
          <p:nvPr/>
        </p:nvSpPr>
        <p:spPr>
          <a:xfrm>
            <a:off x="4343400" y="990600"/>
            <a:ext cx="4572000" cy="2800767"/>
          </a:xfrm>
          <a:prstGeom prst="rect">
            <a:avLst/>
          </a:prstGeom>
          <a:noFill/>
        </p:spPr>
        <p:txBody>
          <a:bodyPr wrap="square" rtlCol="0">
            <a:spAutoFit/>
          </a:bodyPr>
          <a:lstStyle/>
          <a:p>
            <a:pPr algn="just"/>
            <a:r>
              <a:rPr lang="kn-IN" sz="2200" b="1" i="1" dirty="0" smtClean="0">
                <a:solidFill>
                  <a:srgbClr val="FF0000"/>
                </a:solidFill>
              </a:rPr>
              <a:t>June</a:t>
            </a:r>
            <a:r>
              <a:rPr lang="kn-IN" sz="2200" i="1" dirty="0" smtClean="0">
                <a:solidFill>
                  <a:srgbClr val="FF0000"/>
                </a:solidFill>
              </a:rPr>
              <a:t> </a:t>
            </a:r>
            <a:r>
              <a:rPr lang="kn-IN" sz="2200" b="1" i="1" dirty="0" smtClean="0">
                <a:solidFill>
                  <a:srgbClr val="FF0000"/>
                </a:solidFill>
              </a:rPr>
              <a:t>2006</a:t>
            </a:r>
            <a:r>
              <a:rPr lang="en-US" sz="2200" b="1" i="1" dirty="0" smtClean="0">
                <a:solidFill>
                  <a:srgbClr val="FF0000"/>
                </a:solidFill>
              </a:rPr>
              <a:t> </a:t>
            </a:r>
            <a:r>
              <a:rPr lang="en-US" sz="2200" b="1" i="1" dirty="0" smtClean="0"/>
              <a:t>[Joined </a:t>
            </a:r>
            <a:r>
              <a:rPr lang="en-US" sz="2200" b="1" i="1" dirty="0"/>
              <a:t>Kaliyuva Mane as a resident scholar]</a:t>
            </a:r>
            <a:endParaRPr lang="kn-IN" sz="2200" b="1" i="1" dirty="0"/>
          </a:p>
          <a:p>
            <a:pPr algn="just">
              <a:buClr>
                <a:srgbClr val="FF0000"/>
              </a:buClr>
              <a:buFont typeface="Wingdings" pitchFamily="2" charset="2"/>
              <a:buChar char="§"/>
            </a:pPr>
            <a:r>
              <a:rPr lang="kn-IN" sz="2200" dirty="0"/>
              <a:t>Mahesha was </a:t>
            </a:r>
            <a:r>
              <a:rPr lang="kn-IN" sz="2200" b="1" dirty="0"/>
              <a:t>11</a:t>
            </a:r>
            <a:r>
              <a:rPr lang="kn-IN" sz="2200" dirty="0"/>
              <a:t> years </a:t>
            </a:r>
            <a:r>
              <a:rPr lang="kn-IN" sz="2200" dirty="0" smtClean="0"/>
              <a:t>old</a:t>
            </a:r>
            <a:r>
              <a:rPr lang="en-US" sz="2200" dirty="0" smtClean="0"/>
              <a:t>.</a:t>
            </a:r>
            <a:endParaRPr lang="kn-IN" sz="2200" dirty="0"/>
          </a:p>
          <a:p>
            <a:pPr algn="just">
              <a:buClr>
                <a:srgbClr val="FF0000"/>
              </a:buClr>
              <a:buFont typeface="Wingdings" pitchFamily="2" charset="2"/>
              <a:buChar char="§"/>
            </a:pPr>
            <a:r>
              <a:rPr lang="en-US" sz="2200" dirty="0" smtClean="0"/>
              <a:t>He w</a:t>
            </a:r>
            <a:r>
              <a:rPr lang="kn-IN" sz="2200" dirty="0" smtClean="0"/>
              <a:t>as </a:t>
            </a:r>
            <a:r>
              <a:rPr lang="kn-IN" sz="2200" dirty="0"/>
              <a:t>on the verge of dropping out of a rural free school  due to acute </a:t>
            </a:r>
            <a:r>
              <a:rPr lang="kn-IN" sz="2200" dirty="0" smtClean="0"/>
              <a:t>poverty</a:t>
            </a:r>
            <a:r>
              <a:rPr lang="en-US" sz="2200" dirty="0" smtClean="0"/>
              <a:t>.</a:t>
            </a:r>
            <a:endParaRPr lang="en-US" sz="2200" dirty="0"/>
          </a:p>
          <a:p>
            <a:pPr algn="just">
              <a:buClr>
                <a:srgbClr val="FF0000"/>
              </a:buClr>
              <a:buFont typeface="Wingdings" pitchFamily="2" charset="2"/>
              <a:buChar char="§"/>
            </a:pPr>
            <a:r>
              <a:rPr lang="en-US" sz="2200" dirty="0">
                <a:cs typeface="Arial" pitchFamily="34" charset="0"/>
              </a:rPr>
              <a:t>Joined </a:t>
            </a:r>
            <a:r>
              <a:rPr lang="en-US" sz="2200" dirty="0" smtClean="0">
                <a:cs typeface="Arial" pitchFamily="34" charset="0"/>
              </a:rPr>
              <a:t>the school </a:t>
            </a:r>
            <a:r>
              <a:rPr lang="en-US" sz="2200" dirty="0">
                <a:cs typeface="Arial" pitchFamily="34" charset="0"/>
              </a:rPr>
              <a:t>as a resident </a:t>
            </a:r>
            <a:r>
              <a:rPr lang="en-US" sz="2200" dirty="0" smtClean="0">
                <a:cs typeface="Arial" pitchFamily="34" charset="0"/>
              </a:rPr>
              <a:t>scholar.</a:t>
            </a:r>
            <a:endParaRPr lang="en-US" sz="2200" dirty="0">
              <a:cs typeface="Arial" pitchFamily="34" charset="0"/>
            </a:endParaRPr>
          </a:p>
        </p:txBody>
      </p:sp>
      <p:sp>
        <p:nvSpPr>
          <p:cNvPr id="11" name="TextBox 10"/>
          <p:cNvSpPr txBox="1"/>
          <p:nvPr/>
        </p:nvSpPr>
        <p:spPr>
          <a:xfrm>
            <a:off x="4343400" y="4402447"/>
            <a:ext cx="4586318" cy="1785104"/>
          </a:xfrm>
          <a:prstGeom prst="rect">
            <a:avLst/>
          </a:prstGeom>
          <a:noFill/>
        </p:spPr>
        <p:txBody>
          <a:bodyPr wrap="square" rtlCol="0">
            <a:spAutoFit/>
          </a:bodyPr>
          <a:lstStyle/>
          <a:p>
            <a:pPr algn="just"/>
            <a:r>
              <a:rPr lang="kn-IN" sz="2200" b="1" i="1" dirty="0">
                <a:solidFill>
                  <a:srgbClr val="FF0000"/>
                </a:solidFill>
              </a:rPr>
              <a:t>June </a:t>
            </a:r>
            <a:r>
              <a:rPr lang="kn-IN" sz="2200" b="1" i="1" dirty="0" smtClean="0">
                <a:solidFill>
                  <a:srgbClr val="FF0000"/>
                </a:solidFill>
              </a:rPr>
              <a:t>201</a:t>
            </a:r>
            <a:r>
              <a:rPr lang="en-US" sz="2000" b="1" i="1" dirty="0" smtClean="0">
                <a:solidFill>
                  <a:srgbClr val="FF0000"/>
                </a:solidFill>
              </a:rPr>
              <a:t>7</a:t>
            </a:r>
            <a:endParaRPr lang="kn-IN" sz="2200" b="1" i="1" dirty="0"/>
          </a:p>
          <a:p>
            <a:pPr algn="just">
              <a:buClr>
                <a:srgbClr val="FF0000"/>
              </a:buClr>
              <a:buFont typeface="Wingdings" pitchFamily="2" charset="2"/>
              <a:buChar char="§"/>
            </a:pPr>
            <a:r>
              <a:rPr lang="en-US" sz="2200" dirty="0" smtClean="0"/>
              <a:t> </a:t>
            </a:r>
            <a:r>
              <a:rPr lang="kn-IN" sz="2200" dirty="0" smtClean="0"/>
              <a:t>A </a:t>
            </a:r>
            <a:r>
              <a:rPr lang="kn-IN" sz="2200" dirty="0"/>
              <a:t>BBM graduate with </a:t>
            </a:r>
            <a:r>
              <a:rPr lang="kn-IN" sz="2200" b="1" dirty="0" smtClean="0"/>
              <a:t>74.5</a:t>
            </a:r>
            <a:r>
              <a:rPr lang="kn-IN" sz="2200" dirty="0"/>
              <a:t>% </a:t>
            </a:r>
            <a:r>
              <a:rPr lang="kn-IN" sz="2200" dirty="0" smtClean="0"/>
              <a:t>marks</a:t>
            </a:r>
            <a:r>
              <a:rPr lang="en-US" sz="2200" dirty="0" smtClean="0"/>
              <a:t>.</a:t>
            </a:r>
            <a:r>
              <a:rPr lang="kn-IN" sz="2200" dirty="0" smtClean="0"/>
              <a:t>  </a:t>
            </a:r>
            <a:endParaRPr lang="kn-IN" sz="2200" dirty="0"/>
          </a:p>
          <a:p>
            <a:pPr algn="just">
              <a:buClr>
                <a:srgbClr val="FF0000"/>
              </a:buClr>
              <a:buFont typeface="Wingdings" pitchFamily="2" charset="2"/>
              <a:buChar char="§"/>
            </a:pPr>
            <a:r>
              <a:rPr lang="kn-IN" sz="2200" dirty="0"/>
              <a:t> </a:t>
            </a:r>
            <a:r>
              <a:rPr lang="en-US" sz="2200" dirty="0" smtClean="0"/>
              <a:t>Currently working in Kaliyuva Mane, as an accountant. </a:t>
            </a:r>
            <a:r>
              <a:rPr lang="kn-IN" sz="2200" dirty="0" smtClean="0"/>
              <a:t>Dreams </a:t>
            </a:r>
            <a:r>
              <a:rPr lang="kn-IN" sz="2200" dirty="0"/>
              <a:t>to become a bank </a:t>
            </a:r>
            <a:r>
              <a:rPr lang="kn-IN" sz="2200" dirty="0" smtClean="0"/>
              <a:t>officer</a:t>
            </a:r>
            <a:r>
              <a:rPr lang="en-US" sz="2200" dirty="0" smtClean="0"/>
              <a:t>!</a:t>
            </a:r>
            <a:endParaRPr lang="en-US" sz="2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 there any school for this girl?</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5" name="Footer Placeholder 4"/>
          <p:cNvSpPr>
            <a:spLocks noGrp="1"/>
          </p:cNvSpPr>
          <p:nvPr>
            <p:ph type="ftr" sz="quarter" idx="3"/>
          </p:nvPr>
        </p:nvSpPr>
        <p:spPr/>
        <p:txBody>
          <a:bodyPr/>
          <a:lstStyle/>
          <a:p>
            <a:r>
              <a:rPr lang="en-US" smtClean="0"/>
              <a:t>Divya Deepa Charitable Trust</a:t>
            </a:r>
            <a:endParaRPr lang="en-US" dirty="0"/>
          </a:p>
        </p:txBody>
      </p:sp>
      <p:pic>
        <p:nvPicPr>
          <p:cNvPr id="8" name="Picture 4" descr="http://1.bp.blogspot.com/-gL8LqRXAgdU/Vl6IulN5teI/AAAAAAAABbk/-oPF8MX2Qg4/s320/Chandana.jpg"/>
          <p:cNvPicPr>
            <a:picLocks noChangeAspect="1" noChangeArrowheads="1"/>
          </p:cNvPicPr>
          <p:nvPr/>
        </p:nvPicPr>
        <p:blipFill>
          <a:blip r:embed="rId2" cstate="print"/>
          <a:srcRect/>
          <a:stretch>
            <a:fillRect/>
          </a:stretch>
        </p:blipFill>
        <p:spPr bwMode="auto">
          <a:xfrm>
            <a:off x="4419600" y="914400"/>
            <a:ext cx="4548190" cy="3411145"/>
          </a:xfrm>
          <a:prstGeom prst="rect">
            <a:avLst/>
          </a:prstGeom>
          <a:noFill/>
          <a:effectLst>
            <a:outerShdw blurRad="50800" dist="38100" dir="2700000" algn="tl" rotWithShape="0">
              <a:prstClr val="black">
                <a:alpha val="40000"/>
              </a:prstClr>
            </a:outerShdw>
          </a:effectLst>
        </p:spPr>
      </p:pic>
      <p:sp>
        <p:nvSpPr>
          <p:cNvPr id="9" name="TextBox 8"/>
          <p:cNvSpPr txBox="1"/>
          <p:nvPr/>
        </p:nvSpPr>
        <p:spPr>
          <a:xfrm>
            <a:off x="152400" y="923092"/>
            <a:ext cx="4038600" cy="677108"/>
          </a:xfrm>
          <a:prstGeom prst="rect">
            <a:avLst/>
          </a:prstGeom>
          <a:noFill/>
        </p:spPr>
        <p:txBody>
          <a:bodyPr wrap="square" rtlCol="0">
            <a:spAutoFit/>
          </a:bodyPr>
          <a:lstStyle/>
          <a:p>
            <a:pPr algn="just"/>
            <a:r>
              <a:rPr lang="kn-IN" sz="1900" b="1" i="1" dirty="0">
                <a:solidFill>
                  <a:srgbClr val="FF0000"/>
                </a:solidFill>
                <a:latin typeface="+mj-lt"/>
              </a:rPr>
              <a:t>November 2012</a:t>
            </a:r>
            <a:r>
              <a:rPr lang="en-US" sz="1900" b="1" i="1" dirty="0">
                <a:solidFill>
                  <a:srgbClr val="FF0000"/>
                </a:solidFill>
                <a:latin typeface="+mj-lt"/>
              </a:rPr>
              <a:t> </a:t>
            </a:r>
            <a:r>
              <a:rPr lang="en-US" sz="1900" b="1" i="1" dirty="0">
                <a:latin typeface="+mj-lt"/>
              </a:rPr>
              <a:t>[Joined KM </a:t>
            </a:r>
          </a:p>
          <a:p>
            <a:pPr algn="just"/>
            <a:r>
              <a:rPr lang="en-US" sz="1900" b="1" i="1" dirty="0">
                <a:latin typeface="+mj-lt"/>
              </a:rPr>
              <a:t>as a resident </a:t>
            </a:r>
            <a:r>
              <a:rPr lang="en-US" sz="1900" b="1" i="1" dirty="0" smtClean="0">
                <a:latin typeface="+mj-lt"/>
              </a:rPr>
              <a:t>scholar]</a:t>
            </a:r>
            <a:r>
              <a:rPr lang="kn-IN" sz="1900" i="1" dirty="0" smtClean="0">
                <a:latin typeface="+mj-lt"/>
              </a:rPr>
              <a:t> </a:t>
            </a:r>
            <a:endParaRPr lang="en-US" sz="1900" i="1" dirty="0">
              <a:latin typeface="+mj-lt"/>
              <a:cs typeface="Arial" pitchFamily="34" charset="0"/>
            </a:endParaRPr>
          </a:p>
        </p:txBody>
      </p:sp>
      <p:sp>
        <p:nvSpPr>
          <p:cNvPr id="10" name="TextBox 9"/>
          <p:cNvSpPr txBox="1"/>
          <p:nvPr/>
        </p:nvSpPr>
        <p:spPr>
          <a:xfrm>
            <a:off x="4419600" y="4498538"/>
            <a:ext cx="4572000" cy="1323439"/>
          </a:xfrm>
          <a:prstGeom prst="rect">
            <a:avLst/>
          </a:prstGeom>
          <a:solidFill>
            <a:schemeClr val="accent3">
              <a:lumMod val="20000"/>
              <a:lumOff val="80000"/>
            </a:schemeClr>
          </a:solidFill>
          <a:ln w="12700">
            <a:solidFill>
              <a:schemeClr val="tx1"/>
            </a:solidFill>
          </a:ln>
          <a:effectLst>
            <a:glow rad="63500">
              <a:schemeClr val="accent2">
                <a:satMod val="175000"/>
                <a:alpha val="40000"/>
              </a:schemeClr>
            </a:glow>
          </a:effectLst>
        </p:spPr>
        <p:txBody>
          <a:bodyPr wrap="square" rtlCol="0">
            <a:spAutoFit/>
          </a:bodyPr>
          <a:lstStyle/>
          <a:p>
            <a:pPr algn="just"/>
            <a:r>
              <a:rPr lang="kn-IN" sz="2000" b="1" dirty="0">
                <a:solidFill>
                  <a:srgbClr val="FF0000"/>
                </a:solidFill>
                <a:latin typeface="Arial" pitchFamily="34" charset="0"/>
              </a:rPr>
              <a:t> </a:t>
            </a:r>
            <a:r>
              <a:rPr lang="kn-IN" sz="2000" b="1" dirty="0">
                <a:solidFill>
                  <a:srgbClr val="FF0000"/>
                </a:solidFill>
              </a:rPr>
              <a:t>201</a:t>
            </a:r>
            <a:r>
              <a:rPr lang="en-US" sz="2000" b="1" dirty="0">
                <a:solidFill>
                  <a:srgbClr val="FF0000"/>
                </a:solidFill>
              </a:rPr>
              <a:t>6</a:t>
            </a:r>
            <a:endParaRPr lang="kn-IN" sz="2000" b="1" i="1" dirty="0"/>
          </a:p>
          <a:p>
            <a:pPr algn="just"/>
            <a:r>
              <a:rPr lang="en-US" sz="2000" b="1" dirty="0"/>
              <a:t>T</a:t>
            </a:r>
            <a:r>
              <a:rPr lang="kn-IN" sz="2000" b="1" dirty="0"/>
              <a:t>he girl </a:t>
            </a:r>
            <a:r>
              <a:rPr lang="en-US" sz="2000" b="1" dirty="0"/>
              <a:t>not only completed 10</a:t>
            </a:r>
            <a:r>
              <a:rPr lang="en-US" sz="2000" b="1" baseline="30000" dirty="0"/>
              <a:t>th</a:t>
            </a:r>
            <a:r>
              <a:rPr lang="en-US" sz="2000" b="1" dirty="0"/>
              <a:t> standard examination, but now continuing her </a:t>
            </a:r>
            <a:r>
              <a:rPr lang="en-US" sz="2000" b="1" dirty="0" smtClean="0"/>
              <a:t>further studies</a:t>
            </a:r>
            <a:r>
              <a:rPr lang="en-US" sz="2000" b="1" dirty="0"/>
              <a:t>.  </a:t>
            </a:r>
          </a:p>
        </p:txBody>
      </p:sp>
      <p:sp>
        <p:nvSpPr>
          <p:cNvPr id="11" name="TextBox 10"/>
          <p:cNvSpPr txBox="1"/>
          <p:nvPr/>
        </p:nvSpPr>
        <p:spPr>
          <a:xfrm>
            <a:off x="180948" y="1447800"/>
            <a:ext cx="4010052" cy="4708981"/>
          </a:xfrm>
          <a:prstGeom prst="rect">
            <a:avLst/>
          </a:prstGeom>
          <a:noFill/>
        </p:spPr>
        <p:txBody>
          <a:bodyPr wrap="square" rtlCol="0">
            <a:spAutoFit/>
          </a:bodyPr>
          <a:lstStyle/>
          <a:p>
            <a:pPr algn="just">
              <a:buClr>
                <a:srgbClr val="C00000"/>
              </a:buClr>
              <a:buFont typeface="Wingdings" pitchFamily="2" charset="2"/>
              <a:buChar char="§"/>
            </a:pPr>
            <a:r>
              <a:rPr lang="en-US" sz="2000" dirty="0" smtClean="0"/>
              <a:t> Girl’s </a:t>
            </a:r>
            <a:r>
              <a:rPr lang="en-US" sz="2000" dirty="0"/>
              <a:t>family lives in a </a:t>
            </a:r>
            <a:r>
              <a:rPr lang="en-US" sz="2000" dirty="0" smtClean="0"/>
              <a:t>slum.</a:t>
            </a:r>
            <a:endParaRPr lang="en-US" sz="2000" dirty="0"/>
          </a:p>
          <a:p>
            <a:pPr algn="just">
              <a:buClr>
                <a:srgbClr val="C00000"/>
              </a:buClr>
              <a:buFont typeface="Wingdings" pitchFamily="2" charset="2"/>
              <a:buChar char="§"/>
            </a:pPr>
            <a:r>
              <a:rPr lang="en-US" sz="2000" dirty="0" smtClean="0"/>
              <a:t> Father </a:t>
            </a:r>
            <a:r>
              <a:rPr lang="en-US" sz="2000" dirty="0"/>
              <a:t>lives in his own alcoholic </a:t>
            </a:r>
            <a:r>
              <a:rPr lang="en-US" sz="2000" dirty="0" smtClean="0"/>
              <a:t>world.</a:t>
            </a:r>
            <a:endParaRPr lang="en-US" sz="2000" dirty="0"/>
          </a:p>
          <a:p>
            <a:pPr algn="just">
              <a:buClr>
                <a:srgbClr val="C00000"/>
              </a:buClr>
              <a:buFont typeface="Wingdings" pitchFamily="2" charset="2"/>
              <a:buChar char="§"/>
            </a:pPr>
            <a:r>
              <a:rPr lang="en-US" sz="2000" dirty="0" smtClean="0"/>
              <a:t> Mother </a:t>
            </a:r>
            <a:r>
              <a:rPr lang="en-US" sz="2000" dirty="0"/>
              <a:t>does odd jobs to take care of 3 </a:t>
            </a:r>
            <a:r>
              <a:rPr lang="en-US" sz="2000" dirty="0" smtClean="0"/>
              <a:t>kids.</a:t>
            </a:r>
            <a:endParaRPr lang="en-US" sz="2000" dirty="0"/>
          </a:p>
          <a:p>
            <a:pPr algn="just">
              <a:buClr>
                <a:srgbClr val="C00000"/>
              </a:buClr>
              <a:buFont typeface="Wingdings" pitchFamily="2" charset="2"/>
              <a:buChar char="§"/>
            </a:pPr>
            <a:r>
              <a:rPr lang="en-US" sz="2000" dirty="0" smtClean="0"/>
              <a:t> Girl </a:t>
            </a:r>
            <a:r>
              <a:rPr lang="en-US" sz="2000" dirty="0"/>
              <a:t>has dropped out of Government schools </a:t>
            </a:r>
            <a:r>
              <a:rPr lang="en-US" sz="2000" dirty="0" smtClean="0"/>
              <a:t>thrice.</a:t>
            </a:r>
            <a:endParaRPr lang="en-US" sz="2000" dirty="0"/>
          </a:p>
          <a:p>
            <a:pPr algn="just">
              <a:buClr>
                <a:srgbClr val="C00000"/>
              </a:buClr>
              <a:buFont typeface="Wingdings" pitchFamily="2" charset="2"/>
              <a:buChar char="§"/>
            </a:pPr>
            <a:r>
              <a:rPr lang="en-US" sz="2000" dirty="0" smtClean="0"/>
              <a:t> Girl </a:t>
            </a:r>
            <a:r>
              <a:rPr lang="en-US" sz="2000" dirty="0"/>
              <a:t>has worked as a child </a:t>
            </a:r>
            <a:r>
              <a:rPr lang="en-US" sz="2000" dirty="0" err="1"/>
              <a:t>labour</a:t>
            </a:r>
            <a:r>
              <a:rPr lang="en-US" sz="2000" dirty="0"/>
              <a:t> for two years washing utensils and taking care of a </a:t>
            </a:r>
            <a:r>
              <a:rPr lang="en-US" sz="2000" dirty="0" smtClean="0"/>
              <a:t>baby.</a:t>
            </a:r>
            <a:endParaRPr lang="en-US" sz="2000" dirty="0"/>
          </a:p>
          <a:p>
            <a:pPr algn="just">
              <a:buClr>
                <a:srgbClr val="C00000"/>
              </a:buClr>
              <a:buFont typeface="Wingdings" pitchFamily="2" charset="2"/>
              <a:buChar char="§"/>
            </a:pPr>
            <a:r>
              <a:rPr lang="en-US" sz="2000" dirty="0"/>
              <a:t> The girl is 12 years &amp; 9 months </a:t>
            </a:r>
            <a:r>
              <a:rPr lang="en-US" sz="2000" dirty="0" smtClean="0"/>
              <a:t>old</a:t>
            </a:r>
            <a:endParaRPr lang="en-US" sz="2000" dirty="0"/>
          </a:p>
          <a:p>
            <a:pPr algn="just">
              <a:buClr>
                <a:srgbClr val="C00000"/>
              </a:buClr>
              <a:buFont typeface="Wingdings" pitchFamily="2" charset="2"/>
              <a:buChar char="§"/>
            </a:pPr>
            <a:r>
              <a:rPr lang="en-US" sz="2000" dirty="0" smtClean="0"/>
              <a:t> She </a:t>
            </a:r>
            <a:r>
              <a:rPr lang="en-US" sz="2000" dirty="0"/>
              <a:t>has to be taught from alphabets and </a:t>
            </a:r>
            <a:r>
              <a:rPr lang="en-US" sz="2000" dirty="0" smtClean="0"/>
              <a:t>numbers.</a:t>
            </a:r>
            <a:endParaRPr lang="en-US" sz="2000" dirty="0"/>
          </a:p>
          <a:p>
            <a:pPr algn="just">
              <a:buClr>
                <a:srgbClr val="C00000"/>
              </a:buClr>
              <a:buFont typeface="Wingdings" pitchFamily="2" charset="2"/>
              <a:buChar char="§"/>
            </a:pPr>
            <a:r>
              <a:rPr lang="en-US" sz="2000" dirty="0" smtClean="0"/>
              <a:t> She </a:t>
            </a:r>
            <a:r>
              <a:rPr lang="en-US" sz="2000" dirty="0"/>
              <a:t>does not have any records like TC  or Birth </a:t>
            </a:r>
            <a:r>
              <a:rPr lang="en-US" sz="2000" dirty="0" smtClean="0"/>
              <a:t>certificate.</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a film for dyslexic, but not a school</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5" name="Footer Placeholder 4"/>
          <p:cNvSpPr>
            <a:spLocks noGrp="1"/>
          </p:cNvSpPr>
          <p:nvPr>
            <p:ph type="ftr" sz="quarter" idx="3"/>
          </p:nvPr>
        </p:nvSpPr>
        <p:spPr/>
        <p:txBody>
          <a:bodyPr/>
          <a:lstStyle/>
          <a:p>
            <a:r>
              <a:rPr lang="en-US" dirty="0" smtClean="0"/>
              <a:t>Divya Deepa Charitable Trust</a:t>
            </a:r>
            <a:endParaRPr lang="en-US" dirty="0"/>
          </a:p>
        </p:txBody>
      </p:sp>
      <p:sp>
        <p:nvSpPr>
          <p:cNvPr id="6" name="TextBox 5"/>
          <p:cNvSpPr txBox="1"/>
          <p:nvPr/>
        </p:nvSpPr>
        <p:spPr>
          <a:xfrm>
            <a:off x="190464" y="914400"/>
            <a:ext cx="5143536" cy="3308598"/>
          </a:xfrm>
          <a:prstGeom prst="rect">
            <a:avLst/>
          </a:prstGeom>
          <a:noFill/>
        </p:spPr>
        <p:txBody>
          <a:bodyPr wrap="square" rtlCol="0">
            <a:spAutoFit/>
          </a:bodyPr>
          <a:lstStyle/>
          <a:p>
            <a:pPr algn="just"/>
            <a:r>
              <a:rPr lang="kn-IN" sz="1900" b="1" i="1" dirty="0">
                <a:solidFill>
                  <a:srgbClr val="FF0000"/>
                </a:solidFill>
              </a:rPr>
              <a:t>June 2010</a:t>
            </a:r>
            <a:r>
              <a:rPr lang="en-US" sz="1900" b="1" i="1" dirty="0">
                <a:solidFill>
                  <a:srgbClr val="FF0000"/>
                </a:solidFill>
              </a:rPr>
              <a:t> </a:t>
            </a:r>
            <a:r>
              <a:rPr lang="en-US" sz="1900" b="1" i="1" dirty="0"/>
              <a:t>[Joined </a:t>
            </a:r>
            <a:r>
              <a:rPr lang="en-US" sz="1900" b="1" i="1" dirty="0" err="1"/>
              <a:t>Kaliyuva</a:t>
            </a:r>
            <a:r>
              <a:rPr lang="en-US" sz="1900" b="1" i="1" dirty="0"/>
              <a:t> Mane]</a:t>
            </a:r>
            <a:endParaRPr lang="kn-IN" sz="1900" b="1" i="1" dirty="0"/>
          </a:p>
          <a:p>
            <a:pPr algn="just">
              <a:buClr>
                <a:srgbClr val="FF0000"/>
              </a:buClr>
              <a:buFont typeface="Wingdings" pitchFamily="2" charset="2"/>
              <a:buChar char="§"/>
            </a:pPr>
            <a:r>
              <a:rPr lang="kn-IN" sz="1900" dirty="0"/>
              <a:t>12 year old Hemanth was studying in a reputed English</a:t>
            </a:r>
            <a:r>
              <a:rPr lang="en-US" sz="1900" dirty="0">
                <a:cs typeface="Arial" pitchFamily="34" charset="0"/>
              </a:rPr>
              <a:t>  </a:t>
            </a:r>
            <a:r>
              <a:rPr lang="kn-IN" sz="1900" dirty="0"/>
              <a:t>medium school but could not cope up with the </a:t>
            </a:r>
            <a:r>
              <a:rPr lang="kn-IN" sz="1900" dirty="0" smtClean="0"/>
              <a:t>studies</a:t>
            </a:r>
            <a:r>
              <a:rPr lang="en-US" sz="1900" dirty="0" smtClean="0"/>
              <a:t>.</a:t>
            </a:r>
            <a:endParaRPr lang="kn-IN" sz="1900" dirty="0"/>
          </a:p>
          <a:p>
            <a:pPr algn="just">
              <a:buClr>
                <a:srgbClr val="FF0000"/>
              </a:buClr>
              <a:buFont typeface="Wingdings" pitchFamily="2" charset="2"/>
              <a:buChar char="§"/>
            </a:pPr>
            <a:r>
              <a:rPr lang="en-US" sz="1900" dirty="0">
                <a:cs typeface="Arial" pitchFamily="34" charset="0"/>
              </a:rPr>
              <a:t>W</a:t>
            </a:r>
            <a:r>
              <a:rPr lang="kn-IN" sz="1900" dirty="0"/>
              <a:t>as subjected to a lot of humiliation at home &amp; school,</a:t>
            </a:r>
            <a:r>
              <a:rPr lang="en-US" sz="1900" dirty="0">
                <a:cs typeface="Arial" pitchFamily="34" charset="0"/>
              </a:rPr>
              <a:t> </a:t>
            </a:r>
            <a:r>
              <a:rPr lang="kn-IN" sz="1900" dirty="0"/>
              <a:t>but completed 7th standard</a:t>
            </a:r>
            <a:r>
              <a:rPr lang="en-US" sz="1900" dirty="0">
                <a:cs typeface="Arial" pitchFamily="34" charset="0"/>
              </a:rPr>
              <a:t>. Thanks to the system of  promoting children irrespective of </a:t>
            </a:r>
            <a:r>
              <a:rPr lang="en-US" sz="1900" dirty="0" smtClean="0">
                <a:cs typeface="Arial" pitchFamily="34" charset="0"/>
              </a:rPr>
              <a:t>learning.</a:t>
            </a:r>
            <a:endParaRPr lang="kn-IN" sz="1900" dirty="0"/>
          </a:p>
          <a:p>
            <a:pPr algn="just">
              <a:buClr>
                <a:srgbClr val="FF0000"/>
              </a:buClr>
              <a:buFont typeface="Wingdings" pitchFamily="2" charset="2"/>
              <a:buChar char="§"/>
            </a:pPr>
            <a:r>
              <a:rPr lang="en-US" sz="1900" dirty="0">
                <a:cs typeface="Arial" pitchFamily="34" charset="0"/>
              </a:rPr>
              <a:t> But as per the report of clinical psychiatrist of AIISH, his IQ was 100, academic level was at initial stage of  3</a:t>
            </a:r>
            <a:r>
              <a:rPr lang="en-US" sz="1900" baseline="30000" dirty="0">
                <a:cs typeface="Arial" pitchFamily="34" charset="0"/>
              </a:rPr>
              <a:t>rd</a:t>
            </a:r>
            <a:r>
              <a:rPr lang="en-US" sz="1900" dirty="0">
                <a:cs typeface="Arial" pitchFamily="34" charset="0"/>
              </a:rPr>
              <a:t> standard. He </a:t>
            </a:r>
            <a:r>
              <a:rPr lang="kn-IN" sz="1900" dirty="0"/>
              <a:t>was dyslexic</a:t>
            </a:r>
            <a:r>
              <a:rPr lang="en-US" sz="1900" dirty="0"/>
              <a:t>.</a:t>
            </a:r>
            <a:endParaRPr lang="en-US" sz="1900" dirty="0">
              <a:cs typeface="Arial" pitchFamily="34" charset="0"/>
            </a:endParaRPr>
          </a:p>
        </p:txBody>
      </p:sp>
      <p:pic>
        <p:nvPicPr>
          <p:cNvPr id="7" name="Picture 6" descr="Hemanth Kumar J..jpg"/>
          <p:cNvPicPr>
            <a:picLocks noChangeAspect="1"/>
          </p:cNvPicPr>
          <p:nvPr/>
        </p:nvPicPr>
        <p:blipFill>
          <a:blip r:embed="rId2" cstate="print"/>
          <a:srcRect l="8475" t="7432" r="8475"/>
          <a:stretch>
            <a:fillRect/>
          </a:stretch>
        </p:blipFill>
        <p:spPr>
          <a:xfrm>
            <a:off x="5410200" y="936731"/>
            <a:ext cx="3500462" cy="3559069"/>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180940" y="5029200"/>
            <a:ext cx="5000660" cy="1261884"/>
          </a:xfrm>
          <a:prstGeom prst="rect">
            <a:avLst/>
          </a:prstGeom>
          <a:noFill/>
        </p:spPr>
        <p:txBody>
          <a:bodyPr wrap="square" rtlCol="0">
            <a:spAutoFit/>
          </a:bodyPr>
          <a:lstStyle/>
          <a:p>
            <a:r>
              <a:rPr lang="en-US" sz="1900" b="1" i="1" dirty="0">
                <a:solidFill>
                  <a:srgbClr val="FF0000"/>
                </a:solidFill>
                <a:cs typeface="Arial" pitchFamily="34" charset="0"/>
              </a:rPr>
              <a:t>April </a:t>
            </a:r>
            <a:r>
              <a:rPr lang="en-US" sz="1900" b="1" i="1" dirty="0" smtClean="0">
                <a:solidFill>
                  <a:srgbClr val="FF0000"/>
                </a:solidFill>
                <a:cs typeface="Arial" pitchFamily="34" charset="0"/>
              </a:rPr>
              <a:t>2017</a:t>
            </a:r>
            <a:endParaRPr lang="kn-IN" sz="1900" b="1" i="1" dirty="0">
              <a:solidFill>
                <a:srgbClr val="FF0000"/>
              </a:solidFill>
            </a:endParaRPr>
          </a:p>
          <a:p>
            <a:pPr>
              <a:buClr>
                <a:srgbClr val="FF0000"/>
              </a:buClr>
              <a:buFont typeface="Wingdings" pitchFamily="2" charset="2"/>
              <a:buChar char="§"/>
            </a:pPr>
            <a:r>
              <a:rPr lang="kn-IN" sz="1900" dirty="0"/>
              <a:t> Passed  10th standard  in 2014.</a:t>
            </a:r>
          </a:p>
          <a:p>
            <a:pPr>
              <a:buClr>
                <a:srgbClr val="FF0000"/>
              </a:buClr>
              <a:buFont typeface="Wingdings" pitchFamily="2" charset="2"/>
              <a:buChar char="§"/>
            </a:pPr>
            <a:r>
              <a:rPr lang="kn-IN" sz="1900" dirty="0"/>
              <a:t> Currently </a:t>
            </a:r>
            <a:r>
              <a:rPr lang="en-US" sz="1900" dirty="0" smtClean="0"/>
              <a:t>pursuing </a:t>
            </a:r>
            <a:r>
              <a:rPr lang="en-IN" sz="1900" dirty="0" smtClean="0"/>
              <a:t>Diploma </a:t>
            </a:r>
            <a:r>
              <a:rPr lang="en-IN" sz="1900" dirty="0"/>
              <a:t>in </a:t>
            </a:r>
            <a:r>
              <a:rPr lang="en-IN" sz="1900" dirty="0" smtClean="0"/>
              <a:t>Engineering, after completing the ITI course.</a:t>
            </a:r>
            <a:endParaRPr lang="en-US" sz="1900" dirty="0">
              <a:cs typeface="Arial" pitchFamily="34" charset="0"/>
            </a:endParaRPr>
          </a:p>
        </p:txBody>
      </p:sp>
      <p:sp>
        <p:nvSpPr>
          <p:cNvPr id="9" name="TextBox 8"/>
          <p:cNvSpPr txBox="1"/>
          <p:nvPr/>
        </p:nvSpPr>
        <p:spPr>
          <a:xfrm>
            <a:off x="5562600" y="4696361"/>
            <a:ext cx="3352800" cy="1323439"/>
          </a:xfrm>
          <a:prstGeom prst="rect">
            <a:avLst/>
          </a:prstGeom>
          <a:solidFill>
            <a:schemeClr val="accent3">
              <a:lumMod val="40000"/>
              <a:lumOff val="60000"/>
            </a:schemeClr>
          </a:solidFill>
          <a:ln w="12700">
            <a:solidFill>
              <a:srgbClr val="C00000"/>
            </a:solidFill>
          </a:ln>
          <a:effectLst>
            <a:glow rad="228600">
              <a:schemeClr val="accent3">
                <a:satMod val="175000"/>
                <a:alpha val="40000"/>
              </a:schemeClr>
            </a:glow>
          </a:effectLst>
        </p:spPr>
        <p:txBody>
          <a:bodyPr wrap="square" rtlCol="0">
            <a:spAutoFit/>
          </a:bodyPr>
          <a:lstStyle/>
          <a:p>
            <a:pPr algn="ctr"/>
            <a:r>
              <a:rPr lang="en-US" sz="2000" b="1" dirty="0"/>
              <a:t>Where is the school for a </a:t>
            </a:r>
          </a:p>
          <a:p>
            <a:pPr algn="ctr"/>
            <a:r>
              <a:rPr lang="en-US" sz="2000" b="1" dirty="0"/>
              <a:t>13 year old school going child suffering from an </a:t>
            </a:r>
          </a:p>
          <a:p>
            <a:pPr algn="ctr"/>
            <a:r>
              <a:rPr lang="en-US" sz="2000" b="1" dirty="0"/>
              <a:t>academic lag of  5 years?</a:t>
            </a:r>
          </a:p>
        </p:txBody>
      </p:sp>
      <p:sp>
        <p:nvSpPr>
          <p:cNvPr id="10" name="Notched Right Arrow 9"/>
          <p:cNvSpPr/>
          <p:nvPr/>
        </p:nvSpPr>
        <p:spPr>
          <a:xfrm rot="5400000">
            <a:off x="2443162" y="4491038"/>
            <a:ext cx="500066" cy="35719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TotalTime>
  <Words>1524</Words>
  <Application>Microsoft Office PowerPoint</Application>
  <PresentationFormat>On-screen Show (4:3)</PresentationFormat>
  <Paragraphs>236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We believe…</vt:lpstr>
      <vt:lpstr>Who are “Out-of-System” children</vt:lpstr>
      <vt:lpstr>Kaliyuva Mane…A Child-centric education system</vt:lpstr>
      <vt:lpstr>Slide 5</vt:lpstr>
      <vt:lpstr>From a dropout to an industry employee</vt:lpstr>
      <vt:lpstr>Leaping into the future</vt:lpstr>
      <vt:lpstr>Was there any school for this girl?</vt:lpstr>
      <vt:lpstr>There is a film for dyslexic, but not a school</vt:lpstr>
      <vt:lpstr>Where is the school for this bright boy?</vt:lpstr>
      <vt:lpstr>Conceptualization of Kaliyuva Mane</vt:lpstr>
      <vt:lpstr>Deviations from the Regular School</vt:lpstr>
      <vt:lpstr>Deviations from the Regular School</vt:lpstr>
      <vt:lpstr>Innovative Learning Areas</vt:lpstr>
      <vt:lpstr>Vision &amp; Mission of Kaliyuva Mane</vt:lpstr>
      <vt:lpstr>Facilities at Kaliyuva Mane</vt:lpstr>
      <vt:lpstr>An eco-conscious solar school</vt:lpstr>
      <vt:lpstr>Other environmental activities</vt:lpstr>
      <vt:lpstr>Impact – 10th Standard Results</vt:lpstr>
      <vt:lpstr>SPARK THE RISE, Don’t accept things as they are</vt:lpstr>
      <vt:lpstr>Good cause attracts great people</vt:lpstr>
      <vt:lpstr>Slide 22</vt:lpstr>
      <vt:lpstr>Slide 23</vt:lpstr>
      <vt:lpstr>Slide 24</vt:lpstr>
      <vt:lpstr>Thank You for your time!!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Kaliyuva mane</dc:creator>
  <cp:lastModifiedBy>HP</cp:lastModifiedBy>
  <cp:revision>54</cp:revision>
  <dcterms:created xsi:type="dcterms:W3CDTF">2006-08-16T00:00:00Z</dcterms:created>
  <dcterms:modified xsi:type="dcterms:W3CDTF">2018-04-23T08:11:06Z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1262166</vt:lpwstr>
  </property>
  <property fmtid="{D5CDD505-2E9C-101B-9397-08002B2CF9AE}" pid="3" name="NXPowerLiteSettings">
    <vt:lpwstr>C7000400038000</vt:lpwstr>
  </property>
  <property fmtid="{D5CDD505-2E9C-101B-9397-08002B2CF9AE}" pid="4" name="NXPowerLiteVersion">
    <vt:lpwstr>S7.2.2</vt:lpwstr>
  </property>
</Properties>
</file>